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6"/>
  </p:notesMasterIdLst>
  <p:handoutMasterIdLst>
    <p:handoutMasterId r:id="rId7"/>
  </p:handoutMasterIdLst>
  <p:sldIdLst>
    <p:sldId id="256" r:id="rId2"/>
    <p:sldId id="260" r:id="rId3"/>
    <p:sldId id="259" r:id="rId4"/>
    <p:sldId id="257" r:id="rId5"/>
  </p:sldIdLst>
  <p:sldSz cx="6858000" cy="9144000" type="letter"/>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avid Arguelles" initials="DA" lastIdx="1" clrIdx="0">
    <p:extLst>
      <p:ext uri="{19B8F6BF-5375-455C-9EA6-DF929625EA0E}">
        <p15:presenceInfo xmlns:p15="http://schemas.microsoft.com/office/powerpoint/2012/main" userId="1a282542dbe0ad0a"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0" autoAdjust="0"/>
    <p:restoredTop sz="94660"/>
  </p:normalViewPr>
  <p:slideViewPr>
    <p:cSldViewPr snapToGrid="0">
      <p:cViewPr varScale="1">
        <p:scale>
          <a:sx n="83" d="100"/>
          <a:sy n="83" d="100"/>
        </p:scale>
        <p:origin x="2836"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handoutMaster" Target="handoutMasters/handout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5B2DA88-5D19-4ED1-A6A7-DD7B6BADEF85}"/>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r>
              <a:rPr lang="en-US"/>
              <a:t>Stay Clean from COVID-19 in the Workplace</a:t>
            </a:r>
          </a:p>
        </p:txBody>
      </p:sp>
      <p:sp>
        <p:nvSpPr>
          <p:cNvPr id="3" name="Date Placeholder 2">
            <a:extLst>
              <a:ext uri="{FF2B5EF4-FFF2-40B4-BE49-F238E27FC236}">
                <a16:creationId xmlns:a16="http://schemas.microsoft.com/office/drawing/2014/main" id="{EE6E4469-1DF3-4302-A2E5-1698170F4577}"/>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EF87D2A-01E5-469A-9BB7-438C6ECF93D9}" type="datetimeFigureOut">
              <a:rPr lang="en-US" smtClean="0"/>
              <a:t>5/26/2020</a:t>
            </a:fld>
            <a:endParaRPr lang="en-US"/>
          </a:p>
        </p:txBody>
      </p:sp>
      <p:sp>
        <p:nvSpPr>
          <p:cNvPr id="4" name="Footer Placeholder 3">
            <a:extLst>
              <a:ext uri="{FF2B5EF4-FFF2-40B4-BE49-F238E27FC236}">
                <a16:creationId xmlns:a16="http://schemas.microsoft.com/office/drawing/2014/main" id="{368BE860-4FB0-40C3-8965-16AFA2CF7FC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766FA822-0D34-469D-AC8C-A5DED266423A}"/>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A22DEA4-2908-4D75-9F84-7DCF4F2A89DC}" type="slidenum">
              <a:rPr lang="en-US" smtClean="0"/>
              <a:t>‹#›</a:t>
            </a:fld>
            <a:endParaRPr lang="en-US"/>
          </a:p>
        </p:txBody>
      </p:sp>
    </p:spTree>
    <p:extLst>
      <p:ext uri="{BB962C8B-B14F-4D97-AF65-F5344CB8AC3E}">
        <p14:creationId xmlns:p14="http://schemas.microsoft.com/office/powerpoint/2010/main" val="258808937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r>
              <a:rPr lang="en-US"/>
              <a:t>Stay Clean from COVID-19 in the Workplace</a:t>
            </a: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BC1F47E-CD4A-4064-95B4-AA75733BCFE4}" type="datetimeFigureOut">
              <a:rPr lang="en-US" smtClean="0"/>
              <a:t>5/26/2020</a:t>
            </a:fld>
            <a:endParaRPr lang="en-US"/>
          </a:p>
        </p:txBody>
      </p:sp>
      <p:sp>
        <p:nvSpPr>
          <p:cNvPr id="4" name="Slide Image Placeholder 3"/>
          <p:cNvSpPr>
            <a:spLocks noGrp="1" noRot="1" noChangeAspect="1"/>
          </p:cNvSpPr>
          <p:nvPr>
            <p:ph type="sldImg" idx="2"/>
          </p:nvPr>
        </p:nvSpPr>
        <p:spPr>
          <a:xfrm>
            <a:off x="2271713" y="1143000"/>
            <a:ext cx="231457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D288720-D7E8-4A6E-BAD4-B0253E6E44B8}" type="slidenum">
              <a:rPr lang="en-US" smtClean="0"/>
              <a:t>‹#›</a:t>
            </a:fld>
            <a:endParaRPr lang="en-US"/>
          </a:p>
        </p:txBody>
      </p:sp>
    </p:spTree>
    <p:extLst>
      <p:ext uri="{BB962C8B-B14F-4D97-AF65-F5344CB8AC3E}">
        <p14:creationId xmlns:p14="http://schemas.microsoft.com/office/powerpoint/2010/main" val="3752814011"/>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826680" y="3182325"/>
            <a:ext cx="5204640" cy="2194560"/>
          </a:xfrm>
          <a:solidFill>
            <a:srgbClr val="FFFFFF"/>
          </a:solidFill>
          <a:ln w="38100">
            <a:solidFill>
              <a:srgbClr val="404040"/>
            </a:solidFill>
          </a:ln>
        </p:spPr>
        <p:txBody>
          <a:bodyPr lIns="274320" rIns="274320" anchor="ctr" anchorCtr="1">
            <a:normAutofit/>
          </a:bodyPr>
          <a:lstStyle>
            <a:lvl1pPr algn="ctr">
              <a:defRPr sz="2625">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1516047" y="5803392"/>
            <a:ext cx="3825907" cy="1653192"/>
          </a:xfrm>
          <a:noFill/>
        </p:spPr>
        <p:txBody>
          <a:bodyPr>
            <a:normAutofit/>
          </a:bodyPr>
          <a:lstStyle>
            <a:lvl1pPr marL="0" indent="0" algn="ctr">
              <a:buNone/>
              <a:defRPr sz="1425">
                <a:solidFill>
                  <a:schemeClr val="tx1">
                    <a:lumMod val="75000"/>
                    <a:lumOff val="25000"/>
                  </a:schemeClr>
                </a:solidFill>
              </a:defRPr>
            </a:lvl1pPr>
            <a:lvl2pPr marL="342900" indent="0" algn="ctr">
              <a:buNone/>
              <a:defRPr sz="1425"/>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BC21EAF5-A002-40AB-AE1B-F61218A36D05}" type="datetimeFigureOut">
              <a:rPr lang="en-US" smtClean="0"/>
              <a:t>5/26/2020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B406C3D-A5B4-4D24-B2FC-9ACE9109C610}" type="slidenum">
              <a:rPr lang="en-US" smtClean="0"/>
              <a:t>‹#›</a:t>
            </a:fld>
            <a:endParaRPr lang="en-US"/>
          </a:p>
        </p:txBody>
      </p:sp>
    </p:spTree>
    <p:extLst>
      <p:ext uri="{BB962C8B-B14F-4D97-AF65-F5344CB8AC3E}">
        <p14:creationId xmlns:p14="http://schemas.microsoft.com/office/powerpoint/2010/main" val="4093972093"/>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C21EAF5-A002-40AB-AE1B-F61218A36D05}" type="datetimeFigureOut">
              <a:rPr lang="en-US" smtClean="0"/>
              <a:t>5/26/2020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406C3D-A5B4-4D24-B2FC-9ACE9109C610}" type="slidenum">
              <a:rPr lang="en-US" smtClean="0"/>
              <a:t>‹#›</a:t>
            </a:fld>
            <a:endParaRPr lang="en-US"/>
          </a:p>
        </p:txBody>
      </p:sp>
    </p:spTree>
    <p:extLst>
      <p:ext uri="{BB962C8B-B14F-4D97-AF65-F5344CB8AC3E}">
        <p14:creationId xmlns:p14="http://schemas.microsoft.com/office/powerpoint/2010/main" val="1474507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867375" y="1249680"/>
            <a:ext cx="790475" cy="664464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204534" y="1249680"/>
            <a:ext cx="3537131" cy="664464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C21EAF5-A002-40AB-AE1B-F61218A36D05}" type="datetimeFigureOut">
              <a:rPr lang="en-US" smtClean="0"/>
              <a:t>5/26/2020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406C3D-A5B4-4D24-B2FC-9ACE9109C610}" type="slidenum">
              <a:rPr lang="en-US" smtClean="0"/>
              <a:t>‹#›</a:t>
            </a:fld>
            <a:endParaRPr lang="en-US"/>
          </a:p>
        </p:txBody>
      </p:sp>
    </p:spTree>
    <p:extLst>
      <p:ext uri="{BB962C8B-B14F-4D97-AF65-F5344CB8AC3E}">
        <p14:creationId xmlns:p14="http://schemas.microsoft.com/office/powerpoint/2010/main" val="30404889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C21EAF5-A002-40AB-AE1B-F61218A36D05}" type="datetimeFigureOut">
              <a:rPr lang="en-US" smtClean="0"/>
              <a:t>5/26/2020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B406C3D-A5B4-4D24-B2FC-9ACE9109C610}" type="slidenum">
              <a:rPr lang="en-US" smtClean="0"/>
              <a:t>‹#›</a:t>
            </a:fld>
            <a:endParaRPr lang="en-US"/>
          </a:p>
        </p:txBody>
      </p:sp>
    </p:spTree>
    <p:extLst>
      <p:ext uri="{BB962C8B-B14F-4D97-AF65-F5344CB8AC3E}">
        <p14:creationId xmlns:p14="http://schemas.microsoft.com/office/powerpoint/2010/main" val="15395147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829818" y="3182325"/>
            <a:ext cx="5205222" cy="2194560"/>
          </a:xfrm>
          <a:solidFill>
            <a:srgbClr val="FFFFFF"/>
          </a:solidFill>
          <a:ln w="38100">
            <a:solidFill>
              <a:srgbClr val="404040"/>
            </a:solidFill>
          </a:ln>
        </p:spPr>
        <p:txBody>
          <a:bodyPr lIns="274320" rIns="274320" anchor="ctr" anchorCtr="1">
            <a:normAutofit/>
          </a:bodyPr>
          <a:lstStyle>
            <a:lvl1pPr>
              <a:defRPr sz="2625">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1516047" y="5803287"/>
            <a:ext cx="3825907" cy="1686776"/>
          </a:xfrm>
        </p:spPr>
        <p:txBody>
          <a:bodyPr anchor="t" anchorCtr="1">
            <a:normAutofit/>
          </a:bodyPr>
          <a:lstStyle>
            <a:lvl1pPr marL="0" indent="0">
              <a:buNone/>
              <a:defRPr sz="1425">
                <a:solidFill>
                  <a:schemeClr val="tx1"/>
                </a:solidFill>
              </a:defRPr>
            </a:lvl1pPr>
            <a:lvl2pPr marL="342900" indent="0">
              <a:buNone/>
              <a:defRPr sz="1425">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7" name="Date Placeholder 6"/>
          <p:cNvSpPr>
            <a:spLocks noGrp="1"/>
          </p:cNvSpPr>
          <p:nvPr>
            <p:ph type="dt" sz="half" idx="10"/>
          </p:nvPr>
        </p:nvSpPr>
        <p:spPr/>
        <p:txBody>
          <a:bodyPr/>
          <a:lstStyle/>
          <a:p>
            <a:fld id="{BC21EAF5-A002-40AB-AE1B-F61218A36D05}" type="datetimeFigureOut">
              <a:rPr lang="en-US" smtClean="0"/>
              <a:t>5/26/2020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B406C3D-A5B4-4D24-B2FC-9ACE9109C610}" type="slidenum">
              <a:rPr lang="en-US" smtClean="0"/>
              <a:t>‹#›</a:t>
            </a:fld>
            <a:endParaRPr lang="en-US"/>
          </a:p>
        </p:txBody>
      </p:sp>
    </p:spTree>
    <p:extLst>
      <p:ext uri="{BB962C8B-B14F-4D97-AF65-F5344CB8AC3E}">
        <p14:creationId xmlns:p14="http://schemas.microsoft.com/office/powerpoint/2010/main" val="982927039"/>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26680" y="3517392"/>
            <a:ext cx="2466017" cy="41359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565303" y="3517392"/>
            <a:ext cx="2467887" cy="41359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BC21EAF5-A002-40AB-AE1B-F61218A36D05}" type="datetimeFigureOut">
              <a:rPr lang="en-US" smtClean="0"/>
              <a:t>5/26/2020</a:t>
            </a:fld>
            <a:endParaRPr lang="en-US"/>
          </a:p>
        </p:txBody>
      </p:sp>
      <p:sp>
        <p:nvSpPr>
          <p:cNvPr id="9" name="Footer Placeholder 8"/>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3B406C3D-A5B4-4D24-B2FC-9ACE9109C610}" type="slidenum">
              <a:rPr lang="en-US" smtClean="0"/>
              <a:t>‹#›</a:t>
            </a:fld>
            <a:endParaRPr lang="en-US"/>
          </a:p>
        </p:txBody>
      </p:sp>
    </p:spTree>
    <p:extLst>
      <p:ext uri="{BB962C8B-B14F-4D97-AF65-F5344CB8AC3E}">
        <p14:creationId xmlns:p14="http://schemas.microsoft.com/office/powerpoint/2010/main" val="35399254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26679" y="3084579"/>
            <a:ext cx="2466018" cy="938783"/>
          </a:xfrm>
        </p:spPr>
        <p:txBody>
          <a:bodyPr anchor="b" anchorCtr="1">
            <a:normAutofit/>
          </a:bodyPr>
          <a:lstStyle>
            <a:lvl1pPr marL="0" indent="0" algn="ctr">
              <a:buNone/>
              <a:defRPr sz="1425" b="0" cap="all" spc="75" baseline="0">
                <a:solidFill>
                  <a:schemeClr val="accent2">
                    <a:lumMod val="75000"/>
                  </a:schemeClr>
                </a:solidFill>
              </a:defRPr>
            </a:lvl1pPr>
            <a:lvl2pPr marL="342900" indent="0">
              <a:buNone/>
              <a:defRPr sz="1425"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826679" y="4191000"/>
            <a:ext cx="2466018" cy="346236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3565303" y="4191000"/>
            <a:ext cx="2467887" cy="3462368"/>
          </a:xfr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3565303" y="3084579"/>
            <a:ext cx="2467887" cy="938783"/>
          </a:xfrm>
        </p:spPr>
        <p:txBody>
          <a:bodyPr anchor="b" anchorCtr="1">
            <a:normAutofit/>
          </a:bodyPr>
          <a:lstStyle>
            <a:lvl1pPr marL="0" indent="0" algn="ctr">
              <a:buNone/>
              <a:defRPr sz="1425" b="0" cap="all" spc="75" baseline="0">
                <a:solidFill>
                  <a:schemeClr val="accent2">
                    <a:lumMod val="75000"/>
                  </a:schemeClr>
                </a:solidFill>
              </a:defRPr>
            </a:lvl1pPr>
            <a:lvl2pPr marL="342900" indent="0">
              <a:buNone/>
              <a:defRPr sz="1425"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7" name="Date Placeholder 6"/>
          <p:cNvSpPr>
            <a:spLocks noGrp="1"/>
          </p:cNvSpPr>
          <p:nvPr>
            <p:ph type="dt" sz="half" idx="10"/>
          </p:nvPr>
        </p:nvSpPr>
        <p:spPr/>
        <p:txBody>
          <a:bodyPr/>
          <a:lstStyle/>
          <a:p>
            <a:fld id="{BC21EAF5-A002-40AB-AE1B-F61218A36D05}" type="datetimeFigureOut">
              <a:rPr lang="en-US" smtClean="0"/>
              <a:t>5/26/2020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B406C3D-A5B4-4D24-B2FC-9ACE9109C610}" type="slidenum">
              <a:rPr lang="en-US" smtClean="0"/>
              <a:t>‹#›</a:t>
            </a:fld>
            <a:endParaRPr lang="en-US"/>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8894742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C21EAF5-A002-40AB-AE1B-F61218A36D05}" type="datetimeFigureOut">
              <a:rPr lang="en-US" smtClean="0"/>
              <a:t>5/26/2020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B406C3D-A5B4-4D24-B2FC-9ACE9109C610}" type="slidenum">
              <a:rPr lang="en-US" smtClean="0"/>
              <a:t>‹#›</a:t>
            </a:fld>
            <a:endParaRPr lang="en-US"/>
          </a:p>
        </p:txBody>
      </p:sp>
    </p:spTree>
    <p:extLst>
      <p:ext uri="{BB962C8B-B14F-4D97-AF65-F5344CB8AC3E}">
        <p14:creationId xmlns:p14="http://schemas.microsoft.com/office/powerpoint/2010/main" val="29633945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C21EAF5-A002-40AB-AE1B-F61218A36D05}" type="datetimeFigureOut">
              <a:rPr lang="en-US" smtClean="0"/>
              <a:t>5/26/2020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B406C3D-A5B4-4D24-B2FC-9ACE9109C610}" type="slidenum">
              <a:rPr lang="en-US" smtClean="0"/>
              <a:t>‹#›</a:t>
            </a:fld>
            <a:endParaRPr lang="en-US"/>
          </a:p>
        </p:txBody>
      </p:sp>
    </p:spTree>
    <p:extLst>
      <p:ext uri="{BB962C8B-B14F-4D97-AF65-F5344CB8AC3E}">
        <p14:creationId xmlns:p14="http://schemas.microsoft.com/office/powerpoint/2010/main" val="22937840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3429000" cy="9144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480527" y="2991773"/>
            <a:ext cx="2467946" cy="1521996"/>
          </a:xfrm>
          <a:solidFill>
            <a:srgbClr val="FFFFFF"/>
          </a:solidFill>
          <a:ln>
            <a:solidFill>
              <a:srgbClr val="404040"/>
            </a:solidFill>
          </a:ln>
        </p:spPr>
        <p:txBody>
          <a:bodyPr anchor="ctr" anchorCtr="1">
            <a:normAutofit/>
          </a:bodyPr>
          <a:lstStyle>
            <a:lvl1pPr>
              <a:defRPr sz="1575">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3789045" y="1072896"/>
            <a:ext cx="2708910" cy="6998208"/>
          </a:xfrm>
        </p:spPr>
        <p:txBody>
          <a:bodyPr>
            <a:normAutofit/>
          </a:bodyPr>
          <a:lstStyle>
            <a:lvl1pPr>
              <a:defRPr sz="1425">
                <a:solidFill>
                  <a:schemeClr val="tx1"/>
                </a:solidFill>
              </a:defRPr>
            </a:lvl1pPr>
            <a:lvl2pPr>
              <a:defRPr sz="1200">
                <a:solidFill>
                  <a:schemeClr val="tx1"/>
                </a:solidFill>
              </a:defRPr>
            </a:lvl2pPr>
            <a:lvl3pPr>
              <a:defRPr sz="1200">
                <a:solidFill>
                  <a:schemeClr val="tx1"/>
                </a:solidFill>
              </a:defRPr>
            </a:lvl3pPr>
            <a:lvl4pPr>
              <a:defRPr sz="1200">
                <a:solidFill>
                  <a:schemeClr val="tx1"/>
                </a:solidFill>
              </a:defRPr>
            </a:lvl4pPr>
            <a:lvl5pPr>
              <a:defRPr sz="1200">
                <a:solidFill>
                  <a:schemeClr val="tx1"/>
                </a:solidFill>
              </a:defRPr>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47224" y="4733224"/>
            <a:ext cx="2134553" cy="2925381"/>
          </a:xfrm>
        </p:spPr>
        <p:txBody>
          <a:bodyPr anchor="t" anchorCtr="1">
            <a:normAutofit/>
          </a:bodyPr>
          <a:lstStyle>
            <a:lvl1pPr marL="0" indent="0" algn="ctr">
              <a:buNone/>
              <a:defRPr sz="1125">
                <a:solidFill>
                  <a:srgbClr val="FFFFFF"/>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9" name="Date Placeholder 8"/>
          <p:cNvSpPr>
            <a:spLocks noGrp="1"/>
          </p:cNvSpPr>
          <p:nvPr>
            <p:ph type="dt" sz="half" idx="10"/>
          </p:nvPr>
        </p:nvSpPr>
        <p:spPr/>
        <p:txBody>
          <a:bodyPr/>
          <a:lstStyle/>
          <a:p>
            <a:fld id="{BC21EAF5-A002-40AB-AE1B-F61218A36D05}" type="datetimeFigureOut">
              <a:rPr lang="en-US" smtClean="0"/>
              <a:t>5/26/2020</a:t>
            </a:fld>
            <a:endParaRPr lang="en-US"/>
          </a:p>
        </p:txBody>
      </p:sp>
      <p:sp>
        <p:nvSpPr>
          <p:cNvPr id="10" name="Footer Placeholder 9"/>
          <p:cNvSpPr>
            <a:spLocks noGrp="1"/>
          </p:cNvSpPr>
          <p:nvPr>
            <p:ph type="ftr" sz="quarter" idx="11"/>
          </p:nvPr>
        </p:nvSpPr>
        <p:spPr>
          <a:xfrm>
            <a:off x="480527" y="8314944"/>
            <a:ext cx="2854799" cy="426720"/>
          </a:xfrm>
        </p:spPr>
        <p:txBody>
          <a:bodyPr>
            <a:normAutofit/>
          </a:bodyPr>
          <a:lstStyle>
            <a:lvl1pPr>
              <a:defRPr>
                <a:solidFill>
                  <a:srgbClr val="FFFFFF">
                    <a:alpha val="70000"/>
                  </a:srgbClr>
                </a:solidFill>
              </a:defRPr>
            </a:lvl1pPr>
          </a:lstStyle>
          <a:p>
            <a:endParaRPr lang="en-US"/>
          </a:p>
        </p:txBody>
      </p:sp>
      <p:sp>
        <p:nvSpPr>
          <p:cNvPr id="11" name="Slide Number Placeholder 10"/>
          <p:cNvSpPr>
            <a:spLocks noGrp="1"/>
          </p:cNvSpPr>
          <p:nvPr>
            <p:ph type="sldNum" sz="quarter" idx="12"/>
          </p:nvPr>
        </p:nvSpPr>
        <p:spPr/>
        <p:txBody>
          <a:bodyPr/>
          <a:lstStyle/>
          <a:p>
            <a:fld id="{3B406C3D-A5B4-4D24-B2FC-9ACE9109C610}" type="slidenum">
              <a:rPr lang="en-US" smtClean="0"/>
              <a:t>‹#›</a:t>
            </a:fld>
            <a:endParaRPr lang="en-US"/>
          </a:p>
        </p:txBody>
      </p:sp>
    </p:spTree>
    <p:extLst>
      <p:ext uri="{BB962C8B-B14F-4D97-AF65-F5344CB8AC3E}">
        <p14:creationId xmlns:p14="http://schemas.microsoft.com/office/powerpoint/2010/main" val="20953274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1" y="0"/>
            <a:ext cx="3428999" cy="9144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480060" y="2991771"/>
            <a:ext cx="2468880" cy="1524000"/>
          </a:xfrm>
          <a:solidFill>
            <a:srgbClr val="FFFFFF"/>
          </a:solidFill>
          <a:ln>
            <a:solidFill>
              <a:srgbClr val="262626"/>
            </a:solidFill>
          </a:ln>
        </p:spPr>
        <p:txBody>
          <a:bodyPr anchor="ctr" anchorCtr="1">
            <a:noAutofit/>
          </a:bodyPr>
          <a:lstStyle>
            <a:lvl1pPr>
              <a:defRPr sz="1575">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3429000" y="-56229"/>
            <a:ext cx="3432430" cy="9144000"/>
          </a:xfrm>
          <a:solidFill>
            <a:schemeClr val="bg1">
              <a:lumMod val="75000"/>
            </a:schemeClr>
          </a:solidFill>
        </p:spPr>
        <p:txBody>
          <a:bodyPr anchor="t"/>
          <a:lstStyle>
            <a:lvl1pPr marL="0" indent="0">
              <a:buNone/>
              <a:defRPr sz="2400">
                <a:solidFill>
                  <a:schemeClr val="bg1">
                    <a:lumMod val="85000"/>
                    <a:lumOff val="15000"/>
                  </a:schemeClr>
                </a:solidFill>
              </a:defRPr>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47224" y="4733226"/>
            <a:ext cx="2134553" cy="2925383"/>
          </a:xfrm>
        </p:spPr>
        <p:txBody>
          <a:bodyPr anchor="t" anchorCtr="1">
            <a:normAutofit/>
          </a:bodyPr>
          <a:lstStyle>
            <a:lvl1pPr marL="0" indent="0" algn="ctr">
              <a:buNone/>
              <a:defRPr sz="1125">
                <a:solidFill>
                  <a:srgbClr val="FFFFFF"/>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C21EAF5-A002-40AB-AE1B-F61218A36D05}" type="datetimeFigureOut">
              <a:rPr lang="en-US" smtClean="0"/>
              <a:t>5/26/2020</a:t>
            </a:fld>
            <a:endParaRPr lang="en-US"/>
          </a:p>
        </p:txBody>
      </p:sp>
      <p:sp>
        <p:nvSpPr>
          <p:cNvPr id="9" name="Footer Placeholder 8"/>
          <p:cNvSpPr>
            <a:spLocks noGrp="1"/>
          </p:cNvSpPr>
          <p:nvPr>
            <p:ph type="ftr" sz="quarter" idx="11"/>
          </p:nvPr>
        </p:nvSpPr>
        <p:spPr>
          <a:xfrm>
            <a:off x="480060" y="8314944"/>
            <a:ext cx="2852928" cy="426720"/>
          </a:xfrm>
        </p:spPr>
        <p:txBody>
          <a:bodyPr>
            <a:normAutofit/>
          </a:bodyPr>
          <a:lstStyle>
            <a:lvl1pPr>
              <a:defRPr>
                <a:solidFill>
                  <a:srgbClr val="FFFFFF">
                    <a:alpha val="70000"/>
                  </a:srgbClr>
                </a:solidFill>
              </a:defRPr>
            </a:lvl1pPr>
          </a:lstStyle>
          <a:p>
            <a:endParaRPr lang="en-US"/>
          </a:p>
        </p:txBody>
      </p:sp>
      <p:sp>
        <p:nvSpPr>
          <p:cNvPr id="10" name="Slide Number Placeholder 9"/>
          <p:cNvSpPr>
            <a:spLocks noGrp="1"/>
          </p:cNvSpPr>
          <p:nvPr>
            <p:ph type="sldNum" sz="quarter" idx="12"/>
          </p:nvPr>
        </p:nvSpPr>
        <p:spPr/>
        <p:txBody>
          <a:bodyPr/>
          <a:lstStyle/>
          <a:p>
            <a:fld id="{3B406C3D-A5B4-4D24-B2FC-9ACE9109C610}" type="slidenum">
              <a:rPr lang="en-US" smtClean="0"/>
              <a:t>‹#›</a:t>
            </a:fld>
            <a:endParaRPr lang="en-US"/>
          </a:p>
        </p:txBody>
      </p:sp>
    </p:spTree>
    <p:extLst>
      <p:ext uri="{BB962C8B-B14F-4D97-AF65-F5344CB8AC3E}">
        <p14:creationId xmlns:p14="http://schemas.microsoft.com/office/powerpoint/2010/main" val="32636233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1204534" y="1286256"/>
            <a:ext cx="4453316" cy="158496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204534" y="3517394"/>
            <a:ext cx="4453316" cy="41359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484207" y="8318422"/>
            <a:ext cx="1548983" cy="431957"/>
          </a:xfrm>
          <a:prstGeom prst="rect">
            <a:avLst/>
          </a:prstGeom>
        </p:spPr>
        <p:txBody>
          <a:bodyPr vert="horz" lIns="91440" tIns="45720" rIns="91440" bIns="45720" rtlCol="0" anchor="ctr"/>
          <a:lstStyle>
            <a:lvl1pPr algn="r">
              <a:defRPr sz="750">
                <a:solidFill>
                  <a:schemeClr val="tx1">
                    <a:alpha val="70000"/>
                  </a:schemeClr>
                </a:solidFill>
              </a:defRPr>
            </a:lvl1pPr>
          </a:lstStyle>
          <a:p>
            <a:fld id="{BC21EAF5-A002-40AB-AE1B-F61218A36D05}" type="datetimeFigureOut">
              <a:rPr lang="en-US" smtClean="0"/>
              <a:t>5/26/2020</a:t>
            </a:fld>
            <a:endParaRPr lang="en-US"/>
          </a:p>
        </p:txBody>
      </p:sp>
      <p:sp>
        <p:nvSpPr>
          <p:cNvPr id="5" name="Footer Placeholder 4"/>
          <p:cNvSpPr>
            <a:spLocks noGrp="1"/>
          </p:cNvSpPr>
          <p:nvPr>
            <p:ph type="ftr" sz="quarter" idx="3"/>
          </p:nvPr>
        </p:nvSpPr>
        <p:spPr>
          <a:xfrm>
            <a:off x="826679" y="8314944"/>
            <a:ext cx="3417498" cy="426720"/>
          </a:xfrm>
          <a:prstGeom prst="rect">
            <a:avLst/>
          </a:prstGeom>
        </p:spPr>
        <p:txBody>
          <a:bodyPr vert="horz" lIns="91440" tIns="45720" rIns="91440" bIns="45720" rtlCol="0" anchor="ctr"/>
          <a:lstStyle>
            <a:lvl1pPr algn="l">
              <a:defRPr sz="750">
                <a:solidFill>
                  <a:schemeClr val="tx1">
                    <a:alpha val="70000"/>
                  </a:schemeClr>
                </a:solidFill>
              </a:defRPr>
            </a:lvl1pPr>
          </a:lstStyle>
          <a:p>
            <a:endParaRPr lang="en-US"/>
          </a:p>
        </p:txBody>
      </p:sp>
      <p:sp>
        <p:nvSpPr>
          <p:cNvPr id="6" name="Slide Number Placeholder 5"/>
          <p:cNvSpPr>
            <a:spLocks noGrp="1"/>
          </p:cNvSpPr>
          <p:nvPr>
            <p:ph type="sldNum" sz="quarter" idx="4"/>
          </p:nvPr>
        </p:nvSpPr>
        <p:spPr>
          <a:xfrm>
            <a:off x="6180084" y="8290560"/>
            <a:ext cx="274320" cy="487680"/>
          </a:xfrm>
          <a:prstGeom prst="ellipse">
            <a:avLst/>
          </a:prstGeom>
          <a:solidFill>
            <a:srgbClr val="1D1D1D">
              <a:alpha val="69804"/>
            </a:srgbClr>
          </a:solidFill>
        </p:spPr>
        <p:txBody>
          <a:bodyPr vert="horz" lIns="18288" tIns="45720" rIns="18288" bIns="45720" rtlCol="0" anchor="ctr">
            <a:noAutofit/>
          </a:bodyPr>
          <a:lstStyle>
            <a:lvl1pPr algn="ctr">
              <a:defRPr sz="825" spc="0" baseline="0">
                <a:solidFill>
                  <a:srgbClr val="FFFFFF"/>
                </a:solidFill>
              </a:defRPr>
            </a:lvl1pPr>
          </a:lstStyle>
          <a:p>
            <a:fld id="{3B406C3D-A5B4-4D24-B2FC-9ACE9109C610}" type="slidenum">
              <a:rPr lang="en-US" smtClean="0"/>
              <a:t>‹#›</a:t>
            </a:fld>
            <a:endParaRPr lang="en-US"/>
          </a:p>
        </p:txBody>
      </p:sp>
    </p:spTree>
    <p:extLst>
      <p:ext uri="{BB962C8B-B14F-4D97-AF65-F5344CB8AC3E}">
        <p14:creationId xmlns:p14="http://schemas.microsoft.com/office/powerpoint/2010/main" val="308026783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685800" rtl="0" eaLnBrk="1" latinLnBrk="0" hangingPunct="1">
        <a:lnSpc>
          <a:spcPct val="90000"/>
        </a:lnSpc>
        <a:spcBef>
          <a:spcPct val="0"/>
        </a:spcBef>
        <a:buNone/>
        <a:defRPr sz="1950" kern="1200" cap="all" spc="150" baseline="0">
          <a:solidFill>
            <a:srgbClr val="262626"/>
          </a:solidFill>
          <a:latin typeface="+mj-lt"/>
          <a:ea typeface="+mj-ea"/>
          <a:cs typeface="+mj-cs"/>
        </a:defRPr>
      </a:lvl1pPr>
    </p:titleStyle>
    <p:bodyStyle>
      <a:lvl1pPr marL="171450" indent="-171450" algn="l" defTabSz="685800" rtl="0" eaLnBrk="1" latinLnBrk="0" hangingPunct="1">
        <a:lnSpc>
          <a:spcPct val="100000"/>
        </a:lnSpc>
        <a:spcBef>
          <a:spcPts val="750"/>
        </a:spcBef>
        <a:buClr>
          <a:schemeClr val="accent2"/>
        </a:buClr>
        <a:buFont typeface="Arial" panose="020B0604020202020204" pitchFamily="34" charset="0"/>
        <a:buChar char="•"/>
        <a:defRPr sz="1350" kern="1200">
          <a:solidFill>
            <a:schemeClr val="tx1">
              <a:lumMod val="85000"/>
              <a:lumOff val="15000"/>
            </a:schemeClr>
          </a:solidFill>
          <a:latin typeface="+mn-lt"/>
          <a:ea typeface="+mn-ea"/>
          <a:cs typeface="+mn-cs"/>
        </a:defRPr>
      </a:lvl1pPr>
      <a:lvl2pPr marL="342900" indent="-171450" algn="l" defTabSz="685800" rtl="0" eaLnBrk="1" latinLnBrk="0" hangingPunct="1">
        <a:lnSpc>
          <a:spcPct val="100000"/>
        </a:lnSpc>
        <a:spcBef>
          <a:spcPts val="750"/>
        </a:spcBef>
        <a:buClr>
          <a:schemeClr val="accent2"/>
        </a:buClr>
        <a:buFont typeface="Arial" panose="020B0604020202020204" pitchFamily="34" charset="0"/>
        <a:buChar char="•"/>
        <a:defRPr sz="1200" kern="1200">
          <a:solidFill>
            <a:schemeClr val="tx1">
              <a:lumMod val="85000"/>
              <a:lumOff val="15000"/>
            </a:schemeClr>
          </a:solidFill>
          <a:latin typeface="+mn-lt"/>
          <a:ea typeface="+mn-ea"/>
          <a:cs typeface="+mn-cs"/>
        </a:defRPr>
      </a:lvl2pPr>
      <a:lvl3pPr marL="514350" indent="-171450" algn="l" defTabSz="685800" rtl="0" eaLnBrk="1" latinLnBrk="0" hangingPunct="1">
        <a:lnSpc>
          <a:spcPct val="100000"/>
        </a:lnSpc>
        <a:spcBef>
          <a:spcPts val="750"/>
        </a:spcBef>
        <a:buClr>
          <a:schemeClr val="accent2"/>
        </a:buClr>
        <a:buFont typeface="Arial" panose="020B0604020202020204" pitchFamily="34" charset="0"/>
        <a:buChar char="•"/>
        <a:defRPr sz="1200" kern="1200">
          <a:solidFill>
            <a:schemeClr val="tx1">
              <a:lumMod val="85000"/>
              <a:lumOff val="15000"/>
            </a:schemeClr>
          </a:solidFill>
          <a:latin typeface="+mn-lt"/>
          <a:ea typeface="+mn-ea"/>
          <a:cs typeface="+mn-cs"/>
        </a:defRPr>
      </a:lvl3pPr>
      <a:lvl4pPr marL="685800" indent="-171450" algn="l" defTabSz="685800" rtl="0" eaLnBrk="1" latinLnBrk="0" hangingPunct="1">
        <a:lnSpc>
          <a:spcPct val="100000"/>
        </a:lnSpc>
        <a:spcBef>
          <a:spcPts val="750"/>
        </a:spcBef>
        <a:buClr>
          <a:schemeClr val="accent2"/>
        </a:buClr>
        <a:buFont typeface="Arial" panose="020B0604020202020204" pitchFamily="34" charset="0"/>
        <a:buChar char="•"/>
        <a:defRPr sz="1200" kern="1200">
          <a:solidFill>
            <a:schemeClr val="tx1">
              <a:lumMod val="85000"/>
              <a:lumOff val="15000"/>
            </a:schemeClr>
          </a:solidFill>
          <a:latin typeface="+mn-lt"/>
          <a:ea typeface="+mn-ea"/>
          <a:cs typeface="+mn-cs"/>
        </a:defRPr>
      </a:lvl4pPr>
      <a:lvl5pPr marL="857250" indent="-171450" algn="l" defTabSz="685800" rtl="0" eaLnBrk="1" latinLnBrk="0" hangingPunct="1">
        <a:lnSpc>
          <a:spcPct val="100000"/>
        </a:lnSpc>
        <a:spcBef>
          <a:spcPts val="750"/>
        </a:spcBef>
        <a:buClr>
          <a:schemeClr val="accent2"/>
        </a:buClr>
        <a:buFont typeface="Arial" panose="020B0604020202020204" pitchFamily="34" charset="0"/>
        <a:buChar char="•"/>
        <a:defRPr sz="1200" kern="1200">
          <a:solidFill>
            <a:schemeClr val="tx1">
              <a:lumMod val="85000"/>
              <a:lumOff val="15000"/>
            </a:schemeClr>
          </a:solidFill>
          <a:latin typeface="+mn-lt"/>
          <a:ea typeface="+mn-ea"/>
          <a:cs typeface="+mn-cs"/>
        </a:defRPr>
      </a:lvl5pPr>
      <a:lvl6pPr marL="985838" indent="-171450" algn="l" defTabSz="685800" rtl="0" eaLnBrk="1" latinLnBrk="0" hangingPunct="1">
        <a:lnSpc>
          <a:spcPct val="100000"/>
        </a:lnSpc>
        <a:spcBef>
          <a:spcPts val="750"/>
        </a:spcBef>
        <a:buClr>
          <a:schemeClr val="accent2"/>
        </a:buClr>
        <a:buFont typeface="Arial" panose="020B0604020202020204" pitchFamily="34" charset="0"/>
        <a:buChar char="•"/>
        <a:defRPr sz="1200" kern="1200">
          <a:solidFill>
            <a:schemeClr val="tx1"/>
          </a:solidFill>
          <a:latin typeface="+mn-lt"/>
          <a:ea typeface="+mn-ea"/>
          <a:cs typeface="+mn-cs"/>
        </a:defRPr>
      </a:lvl6pPr>
      <a:lvl7pPr marL="1114425" indent="-171450" algn="l" defTabSz="685800" rtl="0" eaLnBrk="1" latinLnBrk="0" hangingPunct="1">
        <a:lnSpc>
          <a:spcPct val="100000"/>
        </a:lnSpc>
        <a:spcBef>
          <a:spcPts val="750"/>
        </a:spcBef>
        <a:buClr>
          <a:schemeClr val="accent2"/>
        </a:buClr>
        <a:buFont typeface="Arial" panose="020B0604020202020204" pitchFamily="34" charset="0"/>
        <a:buChar char="•"/>
        <a:defRPr sz="1200" kern="1200">
          <a:solidFill>
            <a:schemeClr val="tx1"/>
          </a:solidFill>
          <a:latin typeface="+mn-lt"/>
          <a:ea typeface="+mn-ea"/>
          <a:cs typeface="+mn-cs"/>
        </a:defRPr>
      </a:lvl7pPr>
      <a:lvl8pPr marL="1243013" indent="-171450" algn="l" defTabSz="685800" rtl="0" eaLnBrk="1" latinLnBrk="0" hangingPunct="1">
        <a:lnSpc>
          <a:spcPct val="100000"/>
        </a:lnSpc>
        <a:spcBef>
          <a:spcPts val="750"/>
        </a:spcBef>
        <a:buClr>
          <a:schemeClr val="accent2"/>
        </a:buClr>
        <a:buFont typeface="Arial" panose="020B0604020202020204" pitchFamily="34" charset="0"/>
        <a:buChar char="•"/>
        <a:defRPr sz="1200" kern="1200" baseline="0">
          <a:solidFill>
            <a:schemeClr val="tx1"/>
          </a:solidFill>
          <a:latin typeface="+mn-lt"/>
          <a:ea typeface="+mn-ea"/>
          <a:cs typeface="+mn-cs"/>
        </a:defRPr>
      </a:lvl8pPr>
      <a:lvl9pPr marL="1371600" indent="-171450" algn="l" defTabSz="685800" rtl="0" eaLnBrk="1" latinLnBrk="0" hangingPunct="1">
        <a:lnSpc>
          <a:spcPct val="100000"/>
        </a:lnSpc>
        <a:spcBef>
          <a:spcPts val="750"/>
        </a:spcBef>
        <a:buClr>
          <a:schemeClr val="accent2"/>
        </a:buClr>
        <a:buFont typeface="Arial" panose="020B0604020202020204" pitchFamily="34" charset="0"/>
        <a:buChar char="•"/>
        <a:defRPr sz="1200" kern="1200" baseline="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emf"/><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7.emf"/></Relationships>
</file>

<file path=ppt/slides/_rels/slide4.xml.rels><?xml version="1.0" encoding="UTF-8" standalone="yes"?>
<Relationships xmlns="http://schemas.openxmlformats.org/package/2006/relationships"><Relationship Id="rId8" Type="http://schemas.openxmlformats.org/officeDocument/2006/relationships/image" Target="../media/image14.png"/><Relationship Id="rId3" Type="http://schemas.openxmlformats.org/officeDocument/2006/relationships/image" Target="../media/image9.png"/><Relationship Id="rId7" Type="http://schemas.openxmlformats.org/officeDocument/2006/relationships/image" Target="../media/image13.png"/><Relationship Id="rId2" Type="http://schemas.openxmlformats.org/officeDocument/2006/relationships/image" Target="../media/image8.png"/><Relationship Id="rId1" Type="http://schemas.openxmlformats.org/officeDocument/2006/relationships/slideLayout" Target="../slideLayouts/slideLayout2.xml"/><Relationship Id="rId6" Type="http://schemas.openxmlformats.org/officeDocument/2006/relationships/image" Target="../media/image12.png"/><Relationship Id="rId11" Type="http://schemas.openxmlformats.org/officeDocument/2006/relationships/image" Target="../media/image3.png"/><Relationship Id="rId5" Type="http://schemas.openxmlformats.org/officeDocument/2006/relationships/image" Target="../media/image11.png"/><Relationship Id="rId10" Type="http://schemas.openxmlformats.org/officeDocument/2006/relationships/image" Target="../media/image2.jpeg"/><Relationship Id="rId4" Type="http://schemas.openxmlformats.org/officeDocument/2006/relationships/image" Target="../media/image10.png"/><Relationship Id="rId9"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10B53B-1024-4D35-8990-4C113479F038}"/>
              </a:ext>
            </a:extLst>
          </p:cNvPr>
          <p:cNvSpPr>
            <a:spLocks noGrp="1"/>
          </p:cNvSpPr>
          <p:nvPr>
            <p:ph type="ctrTitle"/>
          </p:nvPr>
        </p:nvSpPr>
        <p:spPr>
          <a:xfrm>
            <a:off x="622829" y="127168"/>
            <a:ext cx="5684911" cy="1024565"/>
          </a:xfrm>
        </p:spPr>
        <p:txBody>
          <a:bodyPr>
            <a:normAutofit fontScale="90000"/>
          </a:bodyPr>
          <a:lstStyle/>
          <a:p>
            <a:r>
              <a:rPr lang="en-US" dirty="0"/>
              <a:t>Stay Clean from COVID-19</a:t>
            </a:r>
            <a:br>
              <a:rPr lang="en-US" dirty="0"/>
            </a:br>
            <a:endParaRPr lang="en-US" dirty="0"/>
          </a:p>
        </p:txBody>
      </p:sp>
      <p:sp>
        <p:nvSpPr>
          <p:cNvPr id="5" name="TextBox 4">
            <a:extLst>
              <a:ext uri="{FF2B5EF4-FFF2-40B4-BE49-F238E27FC236}">
                <a16:creationId xmlns:a16="http://schemas.microsoft.com/office/drawing/2014/main" id="{D7AA37D2-1364-4B01-9144-FE61A77DEFB2}"/>
              </a:ext>
            </a:extLst>
          </p:cNvPr>
          <p:cNvSpPr txBox="1"/>
          <p:nvPr/>
        </p:nvSpPr>
        <p:spPr>
          <a:xfrm>
            <a:off x="1802674" y="1418308"/>
            <a:ext cx="2917372" cy="400110"/>
          </a:xfrm>
          <a:prstGeom prst="rect">
            <a:avLst/>
          </a:prstGeom>
          <a:noFill/>
        </p:spPr>
        <p:txBody>
          <a:bodyPr wrap="square" rtlCol="0">
            <a:spAutoFit/>
          </a:bodyPr>
          <a:lstStyle/>
          <a:p>
            <a:r>
              <a:rPr lang="en-US" sz="2000" dirty="0" smtClean="0"/>
              <a:t>What </a:t>
            </a:r>
            <a:r>
              <a:rPr lang="en-US" sz="2000" dirty="0"/>
              <a:t>do I need to clean?</a:t>
            </a:r>
          </a:p>
        </p:txBody>
      </p:sp>
      <p:sp>
        <p:nvSpPr>
          <p:cNvPr id="9" name="TextBox 8">
            <a:extLst>
              <a:ext uri="{FF2B5EF4-FFF2-40B4-BE49-F238E27FC236}">
                <a16:creationId xmlns:a16="http://schemas.microsoft.com/office/drawing/2014/main" id="{32196D9C-9BB5-4BAB-91C9-9B68E93F1C09}"/>
              </a:ext>
            </a:extLst>
          </p:cNvPr>
          <p:cNvSpPr txBox="1"/>
          <p:nvPr/>
        </p:nvSpPr>
        <p:spPr>
          <a:xfrm>
            <a:off x="731520" y="2134005"/>
            <a:ext cx="5460274" cy="861774"/>
          </a:xfrm>
          <a:prstGeom prst="rect">
            <a:avLst/>
          </a:prstGeom>
          <a:noFill/>
        </p:spPr>
        <p:txBody>
          <a:bodyPr wrap="square" rtlCol="0">
            <a:spAutoFit/>
          </a:bodyPr>
          <a:lstStyle/>
          <a:p>
            <a:r>
              <a:rPr lang="en-US" dirty="0"/>
              <a:t>Examples of frequently touched surfaces and objects that will need routine disinfection following reopening are: </a:t>
            </a:r>
          </a:p>
          <a:p>
            <a:endParaRPr lang="en-US" sz="1400" dirty="0"/>
          </a:p>
        </p:txBody>
      </p:sp>
      <p:sp>
        <p:nvSpPr>
          <p:cNvPr id="12" name="TextBox 11">
            <a:extLst>
              <a:ext uri="{FF2B5EF4-FFF2-40B4-BE49-F238E27FC236}">
                <a16:creationId xmlns:a16="http://schemas.microsoft.com/office/drawing/2014/main" id="{1C910FD0-468F-4488-84E9-82494DA95B70}"/>
              </a:ext>
            </a:extLst>
          </p:cNvPr>
          <p:cNvSpPr txBox="1"/>
          <p:nvPr/>
        </p:nvSpPr>
        <p:spPr>
          <a:xfrm>
            <a:off x="672128" y="5950702"/>
            <a:ext cx="5364480" cy="1477328"/>
          </a:xfrm>
          <a:prstGeom prst="rect">
            <a:avLst/>
          </a:prstGeom>
          <a:noFill/>
        </p:spPr>
        <p:txBody>
          <a:bodyPr wrap="square" rtlCol="0">
            <a:spAutoFit/>
          </a:bodyPr>
          <a:lstStyle/>
          <a:p>
            <a:r>
              <a:rPr lang="en-US" dirty="0" smtClean="0"/>
              <a:t>Cleaning </a:t>
            </a:r>
            <a:r>
              <a:rPr lang="en-US" dirty="0"/>
              <a:t>staff </a:t>
            </a:r>
            <a:r>
              <a:rPr lang="en-US" dirty="0" smtClean="0"/>
              <a:t>is available, but do </a:t>
            </a:r>
            <a:r>
              <a:rPr lang="en-US" dirty="0"/>
              <a:t>not clean after every instance of potential exposure. This means it is your job take action. By creating plans for your work sections and common areas we can win the fight against COVID-19.</a:t>
            </a:r>
          </a:p>
        </p:txBody>
      </p:sp>
      <p:pic>
        <p:nvPicPr>
          <p:cNvPr id="13" name="Picture 12">
            <a:extLst>
              <a:ext uri="{FF2B5EF4-FFF2-40B4-BE49-F238E27FC236}">
                <a16:creationId xmlns:a16="http://schemas.microsoft.com/office/drawing/2014/main" id="{2E3332ED-B600-4574-BDDD-74F7FC7BD3A5}"/>
              </a:ext>
            </a:extLst>
          </p:cNvPr>
          <p:cNvPicPr>
            <a:picLocks noChangeAspect="1"/>
          </p:cNvPicPr>
          <p:nvPr/>
        </p:nvPicPr>
        <p:blipFill>
          <a:blip r:embed="rId2"/>
          <a:stretch>
            <a:fillRect/>
          </a:stretch>
        </p:blipFill>
        <p:spPr>
          <a:xfrm>
            <a:off x="3598725" y="8129500"/>
            <a:ext cx="819048" cy="828571"/>
          </a:xfrm>
          <a:prstGeom prst="rect">
            <a:avLst/>
          </a:prstGeom>
        </p:spPr>
      </p:pic>
      <p:pic>
        <p:nvPicPr>
          <p:cNvPr id="15" name="Picture 14">
            <a:extLst>
              <a:ext uri="{FF2B5EF4-FFF2-40B4-BE49-F238E27FC236}">
                <a16:creationId xmlns:a16="http://schemas.microsoft.com/office/drawing/2014/main" id="{2E96BE86-FD90-485F-B69D-B31EDBCB55BD}"/>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5726695" y="8185426"/>
            <a:ext cx="619826" cy="619826"/>
          </a:xfrm>
          <a:prstGeom prst="rect">
            <a:avLst/>
          </a:prstGeom>
        </p:spPr>
      </p:pic>
      <p:pic>
        <p:nvPicPr>
          <p:cNvPr id="16" name="Picture 15">
            <a:extLst>
              <a:ext uri="{FF2B5EF4-FFF2-40B4-BE49-F238E27FC236}">
                <a16:creationId xmlns:a16="http://schemas.microsoft.com/office/drawing/2014/main" id="{9DC23405-538D-46DB-BD22-9D49CAEE7138}"/>
              </a:ext>
            </a:extLst>
          </p:cNvPr>
          <p:cNvPicPr>
            <a:picLocks noChangeAspect="1"/>
          </p:cNvPicPr>
          <p:nvPr/>
        </p:nvPicPr>
        <p:blipFill>
          <a:blip r:embed="rId4"/>
          <a:stretch>
            <a:fillRect/>
          </a:stretch>
        </p:blipFill>
        <p:spPr>
          <a:xfrm>
            <a:off x="4592059" y="8221892"/>
            <a:ext cx="906452" cy="546893"/>
          </a:xfrm>
          <a:prstGeom prst="rect">
            <a:avLst/>
          </a:prstGeom>
        </p:spPr>
      </p:pic>
      <p:sp>
        <p:nvSpPr>
          <p:cNvPr id="4" name="Rectangle 1"/>
          <p:cNvSpPr>
            <a:spLocks noChangeArrowheads="1"/>
          </p:cNvSpPr>
          <p:nvPr/>
        </p:nvSpPr>
        <p:spPr bwMode="auto">
          <a:xfrm>
            <a:off x="24149" y="8605391"/>
            <a:ext cx="3400290" cy="5386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700" b="0" i="0" u="none" strike="noStrike" cap="none" normalizeH="0" baseline="0" dirty="0" smtClean="0">
                <a:ln>
                  <a:noFill/>
                </a:ln>
                <a:solidFill>
                  <a:srgbClr val="000000"/>
                </a:solidFill>
                <a:effectLst/>
                <a:latin typeface="Calibri" panose="020F0502020204030204" pitchFamily="34" charset="0"/>
                <a:ea typeface="Calibri" panose="020F0502020204030204" pitchFamily="34" charset="0"/>
                <a:cs typeface="Calibri" panose="020F0502020204030204" pitchFamily="34" charset="0"/>
              </a:rPr>
              <a:t>Produced by Aviano AB, Public Health using CDC &amp; Army Public Health Center guidelines</a:t>
            </a:r>
            <a:endParaRPr kumimoji="0" lang="en-US" altLang="en-US" sz="10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700" b="0" i="0" u="none" strike="noStrike" cap="none" normalizeH="0" baseline="0" dirty="0" smtClean="0">
                <a:ln>
                  <a:noFill/>
                </a:ln>
                <a:solidFill>
                  <a:srgbClr val="000000"/>
                </a:solidFill>
                <a:effectLst/>
                <a:latin typeface="Calibri" panose="020F0502020204030204" pitchFamily="34" charset="0"/>
                <a:ea typeface="Calibri" panose="020F0502020204030204" pitchFamily="34" charset="0"/>
                <a:cs typeface="Calibri" panose="020F0502020204030204" pitchFamily="34" charset="0"/>
              </a:rPr>
              <a:t>DSN: 314-632-3998</a:t>
            </a:r>
            <a:endParaRPr kumimoji="0" lang="en-US" altLang="en-US" sz="10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700" b="0" i="0" u="none" strike="noStrike" cap="none" normalizeH="0" baseline="0" dirty="0" smtClean="0">
                <a:ln>
                  <a:noFill/>
                </a:ln>
                <a:solidFill>
                  <a:srgbClr val="000000"/>
                </a:solidFill>
                <a:effectLst/>
                <a:latin typeface="Calibri" panose="020F0502020204030204" pitchFamily="34" charset="0"/>
                <a:ea typeface="Calibri" panose="020F0502020204030204" pitchFamily="34" charset="0"/>
                <a:cs typeface="Calibri" panose="020F0502020204030204" pitchFamily="34" charset="0"/>
              </a:rPr>
              <a:t>Approved by  31 MDG/SGP</a:t>
            </a:r>
            <a:endParaRPr kumimoji="0" lang="en-US" altLang="en-US" sz="10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700" b="0" i="0" u="none" strike="noStrike" cap="none" normalizeH="0" baseline="0" dirty="0" smtClean="0">
                <a:ln>
                  <a:noFill/>
                </a:ln>
                <a:solidFill>
                  <a:srgbClr val="000000"/>
                </a:solidFill>
                <a:effectLst/>
                <a:latin typeface="Calibri" panose="020F0502020204030204" pitchFamily="34" charset="0"/>
                <a:ea typeface="Calibri" panose="020F0502020204030204" pitchFamily="34" charset="0"/>
                <a:cs typeface="Calibri" panose="020F0502020204030204" pitchFamily="34" charset="0"/>
              </a:rPr>
              <a:t>For more information, please visit CDC.GOV</a:t>
            </a:r>
            <a:endParaRPr kumimoji="0" lang="en-US" altLang="en-US" sz="1200" b="0" i="0" u="none" strike="noStrike" cap="none" normalizeH="0" baseline="0" dirty="0" smtClean="0">
              <a:ln>
                <a:noFill/>
              </a:ln>
              <a:solidFill>
                <a:schemeClr val="tx1"/>
              </a:solidFill>
              <a:effectLst/>
              <a:latin typeface="Arial" panose="020B0604020202020204" pitchFamily="34" charset="0"/>
            </a:endParaRPr>
          </a:p>
        </p:txBody>
      </p:sp>
      <p:sp>
        <p:nvSpPr>
          <p:cNvPr id="14" name="TextBox 13"/>
          <p:cNvSpPr txBox="1"/>
          <p:nvPr/>
        </p:nvSpPr>
        <p:spPr>
          <a:xfrm>
            <a:off x="1258268" y="3249379"/>
            <a:ext cx="1542025" cy="2277547"/>
          </a:xfrm>
          <a:prstGeom prst="rect">
            <a:avLst/>
          </a:prstGeom>
          <a:noFill/>
        </p:spPr>
        <p:txBody>
          <a:bodyPr wrap="none" rtlCol="0">
            <a:spAutoFit/>
          </a:bodyPr>
          <a:lstStyle/>
          <a:p>
            <a:r>
              <a:rPr lang="en-US" sz="1400" dirty="0"/>
              <a:t>•</a:t>
            </a:r>
            <a:r>
              <a:rPr lang="en-US" dirty="0"/>
              <a:t> </a:t>
            </a:r>
            <a:r>
              <a:rPr lang="en-US" dirty="0" smtClean="0"/>
              <a:t>T</a:t>
            </a:r>
            <a:r>
              <a:rPr lang="en-US" sz="1600" dirty="0" smtClean="0"/>
              <a:t>ables </a:t>
            </a:r>
          </a:p>
          <a:p>
            <a:r>
              <a:rPr lang="en-US" sz="1600" dirty="0" smtClean="0"/>
              <a:t>• Doorknobs </a:t>
            </a:r>
          </a:p>
          <a:p>
            <a:r>
              <a:rPr lang="en-US" sz="1600" dirty="0" smtClean="0"/>
              <a:t>• Light switches </a:t>
            </a:r>
          </a:p>
          <a:p>
            <a:r>
              <a:rPr lang="en-US" sz="1600" dirty="0" smtClean="0"/>
              <a:t>• Countertops</a:t>
            </a:r>
            <a:endParaRPr lang="en-US" sz="1600" dirty="0"/>
          </a:p>
          <a:p>
            <a:r>
              <a:rPr lang="en-US" sz="1600" dirty="0" smtClean="0"/>
              <a:t>• Handles</a:t>
            </a:r>
          </a:p>
          <a:p>
            <a:r>
              <a:rPr lang="en-US" dirty="0"/>
              <a:t>• </a:t>
            </a:r>
            <a:r>
              <a:rPr lang="en-US" sz="1600" dirty="0"/>
              <a:t>D</a:t>
            </a:r>
            <a:r>
              <a:rPr lang="en-US" dirty="0"/>
              <a:t>esks</a:t>
            </a:r>
            <a:r>
              <a:rPr lang="en-US" sz="2000" dirty="0"/>
              <a:t> </a:t>
            </a:r>
          </a:p>
          <a:p>
            <a:r>
              <a:rPr lang="en-US" sz="2000" dirty="0"/>
              <a:t>• Keyboards </a:t>
            </a:r>
          </a:p>
          <a:p>
            <a:endParaRPr lang="en-US" sz="2000" dirty="0"/>
          </a:p>
        </p:txBody>
      </p:sp>
      <p:sp>
        <p:nvSpPr>
          <p:cNvPr id="18" name="TextBox 17"/>
          <p:cNvSpPr txBox="1"/>
          <p:nvPr/>
        </p:nvSpPr>
        <p:spPr>
          <a:xfrm>
            <a:off x="3598725" y="3273046"/>
            <a:ext cx="1875835" cy="2677656"/>
          </a:xfrm>
          <a:prstGeom prst="rect">
            <a:avLst/>
          </a:prstGeom>
          <a:noFill/>
        </p:spPr>
        <p:txBody>
          <a:bodyPr wrap="none" rtlCol="0">
            <a:spAutoFit/>
          </a:bodyPr>
          <a:lstStyle/>
          <a:p>
            <a:r>
              <a:rPr lang="en-US" sz="1400" dirty="0"/>
              <a:t>• </a:t>
            </a:r>
            <a:r>
              <a:rPr lang="en-US" sz="1600" dirty="0" smtClean="0"/>
              <a:t>Gas </a:t>
            </a:r>
            <a:r>
              <a:rPr lang="en-US" sz="1600" dirty="0"/>
              <a:t>pump </a:t>
            </a:r>
            <a:r>
              <a:rPr lang="en-US" sz="1600" dirty="0" smtClean="0"/>
              <a:t>handles </a:t>
            </a:r>
          </a:p>
          <a:p>
            <a:r>
              <a:rPr lang="en-US" sz="1600" dirty="0" smtClean="0"/>
              <a:t>• Touch screens </a:t>
            </a:r>
          </a:p>
          <a:p>
            <a:r>
              <a:rPr lang="en-US" sz="1600" dirty="0" smtClean="0"/>
              <a:t>• </a:t>
            </a:r>
            <a:r>
              <a:rPr lang="en-US" sz="1600" dirty="0"/>
              <a:t>ATM </a:t>
            </a:r>
            <a:r>
              <a:rPr lang="en-US" sz="1600" dirty="0" smtClean="0"/>
              <a:t>machines  </a:t>
            </a:r>
          </a:p>
          <a:p>
            <a:r>
              <a:rPr lang="en-US" sz="1600" dirty="0" smtClean="0"/>
              <a:t>• Sign-in kiosks</a:t>
            </a:r>
          </a:p>
          <a:p>
            <a:r>
              <a:rPr lang="en-US" sz="1600" dirty="0"/>
              <a:t>• Phones </a:t>
            </a:r>
          </a:p>
          <a:p>
            <a:r>
              <a:rPr lang="en-US" sz="1600" dirty="0"/>
              <a:t>• Faucets and sinks</a:t>
            </a:r>
            <a:endParaRPr lang="en-US" sz="2000" dirty="0"/>
          </a:p>
          <a:p>
            <a:r>
              <a:rPr lang="en-US" sz="1600" dirty="0"/>
              <a:t>• Toilets </a:t>
            </a:r>
          </a:p>
          <a:p>
            <a:endParaRPr lang="en-US" sz="1600" dirty="0" smtClean="0"/>
          </a:p>
          <a:p>
            <a:endParaRPr lang="en-US" sz="2000" dirty="0"/>
          </a:p>
          <a:p>
            <a:endParaRPr lang="en-US" sz="2000" dirty="0"/>
          </a:p>
        </p:txBody>
      </p:sp>
    </p:spTree>
    <p:extLst>
      <p:ext uri="{BB962C8B-B14F-4D97-AF65-F5344CB8AC3E}">
        <p14:creationId xmlns:p14="http://schemas.microsoft.com/office/powerpoint/2010/main" val="2903902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64B06B-7195-4A9C-9949-64F4F207FBF5}"/>
              </a:ext>
            </a:extLst>
          </p:cNvPr>
          <p:cNvSpPr>
            <a:spLocks noGrp="1"/>
          </p:cNvSpPr>
          <p:nvPr>
            <p:ph type="title"/>
          </p:nvPr>
        </p:nvSpPr>
        <p:spPr>
          <a:xfrm>
            <a:off x="2126614" y="250668"/>
            <a:ext cx="2604772" cy="748512"/>
          </a:xfrm>
        </p:spPr>
        <p:txBody>
          <a:bodyPr/>
          <a:lstStyle/>
          <a:p>
            <a:r>
              <a:rPr lang="en-US" dirty="0"/>
              <a:t>How to Clean</a:t>
            </a:r>
          </a:p>
        </p:txBody>
      </p:sp>
      <p:pic>
        <p:nvPicPr>
          <p:cNvPr id="9" name="Picture 8">
            <a:extLst>
              <a:ext uri="{FF2B5EF4-FFF2-40B4-BE49-F238E27FC236}">
                <a16:creationId xmlns:a16="http://schemas.microsoft.com/office/drawing/2014/main" id="{410884B6-F166-46F5-9E77-8E8BBEBA79D9}"/>
              </a:ext>
            </a:extLst>
          </p:cNvPr>
          <p:cNvPicPr>
            <a:picLocks noChangeAspect="1"/>
          </p:cNvPicPr>
          <p:nvPr/>
        </p:nvPicPr>
        <p:blipFill>
          <a:blip r:embed="rId2"/>
          <a:stretch>
            <a:fillRect/>
          </a:stretch>
        </p:blipFill>
        <p:spPr>
          <a:xfrm>
            <a:off x="-412750" y="811021"/>
            <a:ext cx="7768278" cy="1173510"/>
          </a:xfrm>
          <a:prstGeom prst="rect">
            <a:avLst/>
          </a:prstGeom>
        </p:spPr>
      </p:pic>
      <p:sp>
        <p:nvSpPr>
          <p:cNvPr id="12" name="Rectangle 1"/>
          <p:cNvSpPr>
            <a:spLocks noChangeArrowheads="1"/>
          </p:cNvSpPr>
          <p:nvPr/>
        </p:nvSpPr>
        <p:spPr bwMode="auto">
          <a:xfrm>
            <a:off x="24149" y="8605391"/>
            <a:ext cx="3400290" cy="5386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700" b="0" i="0" u="none" strike="noStrike" cap="none" normalizeH="0" baseline="0" dirty="0" smtClean="0">
                <a:ln>
                  <a:noFill/>
                </a:ln>
                <a:solidFill>
                  <a:srgbClr val="000000"/>
                </a:solidFill>
                <a:effectLst/>
                <a:latin typeface="Calibri" panose="020F0502020204030204" pitchFamily="34" charset="0"/>
                <a:ea typeface="Calibri" panose="020F0502020204030204" pitchFamily="34" charset="0"/>
                <a:cs typeface="Calibri" panose="020F0502020204030204" pitchFamily="34" charset="0"/>
              </a:rPr>
              <a:t>Produced by Aviano AB, Public Health using CDC &amp; Army Public Health Center guidelines</a:t>
            </a:r>
            <a:endParaRPr kumimoji="0" lang="en-US" altLang="en-US" sz="10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700" b="0" i="0" u="none" strike="noStrike" cap="none" normalizeH="0" baseline="0" dirty="0" smtClean="0">
                <a:ln>
                  <a:noFill/>
                </a:ln>
                <a:solidFill>
                  <a:srgbClr val="000000"/>
                </a:solidFill>
                <a:effectLst/>
                <a:latin typeface="Calibri" panose="020F0502020204030204" pitchFamily="34" charset="0"/>
                <a:ea typeface="Calibri" panose="020F0502020204030204" pitchFamily="34" charset="0"/>
                <a:cs typeface="Calibri" panose="020F0502020204030204" pitchFamily="34" charset="0"/>
              </a:rPr>
              <a:t>DSN: 314-632-3998</a:t>
            </a:r>
            <a:endParaRPr kumimoji="0" lang="en-US" altLang="en-US" sz="10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700" b="0" i="0" u="none" strike="noStrike" cap="none" normalizeH="0" baseline="0" dirty="0" smtClean="0">
                <a:ln>
                  <a:noFill/>
                </a:ln>
                <a:solidFill>
                  <a:srgbClr val="000000"/>
                </a:solidFill>
                <a:effectLst/>
                <a:latin typeface="Calibri" panose="020F0502020204030204" pitchFamily="34" charset="0"/>
                <a:ea typeface="Calibri" panose="020F0502020204030204" pitchFamily="34" charset="0"/>
                <a:cs typeface="Calibri" panose="020F0502020204030204" pitchFamily="34" charset="0"/>
              </a:rPr>
              <a:t>Approved by  31 MDG/SGP</a:t>
            </a:r>
            <a:endParaRPr kumimoji="0" lang="en-US" altLang="en-US" sz="10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700" b="0" i="0" u="none" strike="noStrike" cap="none" normalizeH="0" baseline="0" dirty="0" smtClean="0">
                <a:ln>
                  <a:noFill/>
                </a:ln>
                <a:solidFill>
                  <a:srgbClr val="000000"/>
                </a:solidFill>
                <a:effectLst/>
                <a:latin typeface="Calibri" panose="020F0502020204030204" pitchFamily="34" charset="0"/>
                <a:ea typeface="Calibri" panose="020F0502020204030204" pitchFamily="34" charset="0"/>
                <a:cs typeface="Calibri" panose="020F0502020204030204" pitchFamily="34" charset="0"/>
              </a:rPr>
              <a:t>For more information, please visit CDC.GOV</a:t>
            </a:r>
            <a:endParaRPr kumimoji="0" lang="en-US" altLang="en-US" sz="1200" b="0" i="0" u="none" strike="noStrike" cap="none" normalizeH="0" baseline="0" dirty="0" smtClean="0">
              <a:ln>
                <a:noFill/>
              </a:ln>
              <a:solidFill>
                <a:schemeClr val="tx1"/>
              </a:solidFill>
              <a:effectLst/>
              <a:latin typeface="Arial" panose="020B0604020202020204" pitchFamily="34" charset="0"/>
            </a:endParaRPr>
          </a:p>
        </p:txBody>
      </p:sp>
      <p:pic>
        <p:nvPicPr>
          <p:cNvPr id="13" name="Picture 12">
            <a:extLst>
              <a:ext uri="{FF2B5EF4-FFF2-40B4-BE49-F238E27FC236}">
                <a16:creationId xmlns:a16="http://schemas.microsoft.com/office/drawing/2014/main" id="{2E3332ED-B600-4574-BDDD-74F7FC7BD3A5}"/>
              </a:ext>
            </a:extLst>
          </p:cNvPr>
          <p:cNvPicPr>
            <a:picLocks noChangeAspect="1"/>
          </p:cNvPicPr>
          <p:nvPr/>
        </p:nvPicPr>
        <p:blipFill>
          <a:blip r:embed="rId3"/>
          <a:stretch>
            <a:fillRect/>
          </a:stretch>
        </p:blipFill>
        <p:spPr>
          <a:xfrm>
            <a:off x="3598725" y="8129500"/>
            <a:ext cx="819048" cy="828571"/>
          </a:xfrm>
          <a:prstGeom prst="rect">
            <a:avLst/>
          </a:prstGeom>
        </p:spPr>
      </p:pic>
      <p:pic>
        <p:nvPicPr>
          <p:cNvPr id="14" name="Picture 13">
            <a:extLst>
              <a:ext uri="{FF2B5EF4-FFF2-40B4-BE49-F238E27FC236}">
                <a16:creationId xmlns:a16="http://schemas.microsoft.com/office/drawing/2014/main" id="{2E96BE86-FD90-485F-B69D-B31EDBCB55BD}"/>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5726695" y="8185426"/>
            <a:ext cx="619826" cy="619826"/>
          </a:xfrm>
          <a:prstGeom prst="rect">
            <a:avLst/>
          </a:prstGeom>
        </p:spPr>
      </p:pic>
      <p:pic>
        <p:nvPicPr>
          <p:cNvPr id="15" name="Picture 14">
            <a:extLst>
              <a:ext uri="{FF2B5EF4-FFF2-40B4-BE49-F238E27FC236}">
                <a16:creationId xmlns:a16="http://schemas.microsoft.com/office/drawing/2014/main" id="{9DC23405-538D-46DB-BD22-9D49CAEE7138}"/>
              </a:ext>
            </a:extLst>
          </p:cNvPr>
          <p:cNvPicPr>
            <a:picLocks noChangeAspect="1"/>
          </p:cNvPicPr>
          <p:nvPr/>
        </p:nvPicPr>
        <p:blipFill>
          <a:blip r:embed="rId5"/>
          <a:stretch>
            <a:fillRect/>
          </a:stretch>
        </p:blipFill>
        <p:spPr>
          <a:xfrm>
            <a:off x="4592059" y="8221892"/>
            <a:ext cx="906452" cy="546893"/>
          </a:xfrm>
          <a:prstGeom prst="rect">
            <a:avLst/>
          </a:prstGeom>
        </p:spPr>
      </p:pic>
      <p:sp>
        <p:nvSpPr>
          <p:cNvPr id="3" name="TextBox 2"/>
          <p:cNvSpPr txBox="1"/>
          <p:nvPr/>
        </p:nvSpPr>
        <p:spPr>
          <a:xfrm>
            <a:off x="435429" y="2062749"/>
            <a:ext cx="5338256" cy="1354217"/>
          </a:xfrm>
          <a:prstGeom prst="rect">
            <a:avLst/>
          </a:prstGeom>
          <a:noFill/>
        </p:spPr>
        <p:txBody>
          <a:bodyPr wrap="none" rtlCol="0">
            <a:spAutoFit/>
          </a:bodyPr>
          <a:lstStyle/>
          <a:p>
            <a:r>
              <a:rPr lang="en-US" b="1" i="1" dirty="0" smtClean="0"/>
              <a:t>Clean</a:t>
            </a:r>
          </a:p>
          <a:p>
            <a:pPr marL="285750" indent="-285750">
              <a:buFont typeface="Arial" panose="020B0604020202020204" pitchFamily="34" charset="0"/>
              <a:buChar char="•"/>
            </a:pPr>
            <a:r>
              <a:rPr lang="en-US" sz="1600" dirty="0" smtClean="0"/>
              <a:t>Wear disposable gloves to clean and disinfect</a:t>
            </a:r>
          </a:p>
          <a:p>
            <a:pPr marL="285750" indent="-285750">
              <a:buFont typeface="Arial" panose="020B0604020202020204" pitchFamily="34" charset="0"/>
              <a:buChar char="•"/>
            </a:pPr>
            <a:r>
              <a:rPr lang="en-US" sz="1600" dirty="0" smtClean="0"/>
              <a:t>Clean surfaces using soap and water to remove germs/dirt</a:t>
            </a:r>
          </a:p>
          <a:p>
            <a:pPr marL="285750" indent="-285750">
              <a:buFont typeface="Arial" panose="020B0604020202020204" pitchFamily="34" charset="0"/>
              <a:buChar char="•"/>
            </a:pPr>
            <a:r>
              <a:rPr lang="en-US" sz="1600" dirty="0" smtClean="0"/>
              <a:t>Disinfect next to kill germs on surfaces</a:t>
            </a:r>
          </a:p>
          <a:p>
            <a:pPr marL="285750" indent="-285750">
              <a:buFont typeface="Arial" panose="020B0604020202020204" pitchFamily="34" charset="0"/>
              <a:buChar char="•"/>
            </a:pPr>
            <a:r>
              <a:rPr lang="en-US" sz="1600" dirty="0" smtClean="0"/>
              <a:t>Practice routine cleaning of frequently touched surfaces</a:t>
            </a:r>
            <a:endParaRPr lang="en-US" sz="1600" dirty="0"/>
          </a:p>
        </p:txBody>
      </p:sp>
      <p:sp>
        <p:nvSpPr>
          <p:cNvPr id="16" name="TextBox 15"/>
          <p:cNvSpPr txBox="1"/>
          <p:nvPr/>
        </p:nvSpPr>
        <p:spPr>
          <a:xfrm>
            <a:off x="435428" y="3416966"/>
            <a:ext cx="6046142" cy="1600438"/>
          </a:xfrm>
          <a:prstGeom prst="rect">
            <a:avLst/>
          </a:prstGeom>
          <a:noFill/>
        </p:spPr>
        <p:txBody>
          <a:bodyPr wrap="none" rtlCol="0">
            <a:spAutoFit/>
          </a:bodyPr>
          <a:lstStyle/>
          <a:p>
            <a:r>
              <a:rPr lang="en-US" b="1" i="1" dirty="0" smtClean="0"/>
              <a:t>Disinfect</a:t>
            </a:r>
          </a:p>
          <a:p>
            <a:pPr marL="285750" indent="-285750">
              <a:buFont typeface="Arial" panose="020B0604020202020204" pitchFamily="34" charset="0"/>
              <a:buChar char="•"/>
            </a:pPr>
            <a:r>
              <a:rPr lang="en-US" sz="1600" dirty="0" smtClean="0"/>
              <a:t>Household cleaners and disinfectants: clean the area or item with </a:t>
            </a:r>
          </a:p>
          <a:p>
            <a:r>
              <a:rPr lang="en-US" sz="1600" dirty="0"/>
              <a:t> </a:t>
            </a:r>
            <a:r>
              <a:rPr lang="en-US" sz="1600" dirty="0" smtClean="0"/>
              <a:t>    soap and water.  Then use an EPA registered household disinfectant</a:t>
            </a:r>
          </a:p>
          <a:p>
            <a:r>
              <a:rPr lang="en-US" sz="1600" dirty="0"/>
              <a:t> </a:t>
            </a:r>
            <a:r>
              <a:rPr lang="en-US" sz="1600" dirty="0" smtClean="0"/>
              <a:t>    (see CDC.gov if unsure)</a:t>
            </a:r>
          </a:p>
          <a:p>
            <a:pPr marL="285750" indent="-285750">
              <a:buFont typeface="Arial" panose="020B0604020202020204" pitchFamily="34" charset="0"/>
              <a:buChar char="•"/>
            </a:pPr>
            <a:r>
              <a:rPr lang="en-US" sz="1600" dirty="0" smtClean="0"/>
              <a:t>Use diluted household bleach solution on hard surfaces</a:t>
            </a:r>
          </a:p>
          <a:p>
            <a:pPr marL="742950" lvl="1" indent="-285750">
              <a:buFont typeface="Arial" panose="020B0604020202020204" pitchFamily="34" charset="0"/>
              <a:buChar char="•"/>
            </a:pPr>
            <a:r>
              <a:rPr lang="en-US" sz="1600" dirty="0" smtClean="0">
                <a:latin typeface="Arial" panose="020B0604020202020204" pitchFamily="34" charset="0"/>
                <a:cs typeface="Arial" panose="020B0604020202020204" pitchFamily="34" charset="0"/>
              </a:rPr>
              <a:t>1</a:t>
            </a:r>
            <a:r>
              <a:rPr lang="en-US" sz="1600" dirty="0" smtClean="0"/>
              <a:t>/3 cup bleach per gallon of water</a:t>
            </a:r>
          </a:p>
        </p:txBody>
      </p:sp>
      <p:sp>
        <p:nvSpPr>
          <p:cNvPr id="17" name="TextBox 16"/>
          <p:cNvSpPr txBox="1"/>
          <p:nvPr/>
        </p:nvSpPr>
        <p:spPr>
          <a:xfrm>
            <a:off x="435427" y="5055970"/>
            <a:ext cx="6091539" cy="1354217"/>
          </a:xfrm>
          <a:prstGeom prst="rect">
            <a:avLst/>
          </a:prstGeom>
          <a:noFill/>
        </p:spPr>
        <p:txBody>
          <a:bodyPr wrap="none" rtlCol="0">
            <a:spAutoFit/>
          </a:bodyPr>
          <a:lstStyle/>
          <a:p>
            <a:r>
              <a:rPr lang="en-US" b="1" i="1" dirty="0" smtClean="0"/>
              <a:t>Soft Surfaces</a:t>
            </a:r>
          </a:p>
          <a:p>
            <a:pPr marL="285750" indent="-285750">
              <a:buFont typeface="Arial" panose="020B0604020202020204" pitchFamily="34" charset="0"/>
              <a:buChar char="•"/>
            </a:pPr>
            <a:r>
              <a:rPr lang="en-US" sz="1600" dirty="0" smtClean="0"/>
              <a:t>For soft surfaces (carpets, rugs, drapes) remove visible soil and then</a:t>
            </a:r>
          </a:p>
          <a:p>
            <a:r>
              <a:rPr lang="en-US" sz="1600" dirty="0"/>
              <a:t> </a:t>
            </a:r>
            <a:r>
              <a:rPr lang="en-US" sz="1600" dirty="0" smtClean="0"/>
              <a:t>    launder.  </a:t>
            </a:r>
          </a:p>
          <a:p>
            <a:pPr marL="285750" indent="-285750">
              <a:buFont typeface="Arial" panose="020B0604020202020204" pitchFamily="34" charset="0"/>
              <a:buChar char="•"/>
            </a:pPr>
            <a:r>
              <a:rPr lang="en-US" sz="1600" dirty="0" smtClean="0"/>
              <a:t>If not possible to launder, disinfect with an EPA-registered </a:t>
            </a:r>
          </a:p>
          <a:p>
            <a:r>
              <a:rPr lang="en-US" sz="1600" dirty="0"/>
              <a:t> </a:t>
            </a:r>
            <a:r>
              <a:rPr lang="en-US" sz="1600" dirty="0" smtClean="0"/>
              <a:t>    disinfectant</a:t>
            </a:r>
            <a:endParaRPr lang="en-US" sz="1600" dirty="0"/>
          </a:p>
        </p:txBody>
      </p:sp>
      <p:sp>
        <p:nvSpPr>
          <p:cNvPr id="18" name="TextBox 17"/>
          <p:cNvSpPr txBox="1"/>
          <p:nvPr/>
        </p:nvSpPr>
        <p:spPr>
          <a:xfrm>
            <a:off x="435427" y="6495847"/>
            <a:ext cx="6243248" cy="1354217"/>
          </a:xfrm>
          <a:prstGeom prst="rect">
            <a:avLst/>
          </a:prstGeom>
          <a:noFill/>
        </p:spPr>
        <p:txBody>
          <a:bodyPr wrap="none" rtlCol="0">
            <a:spAutoFit/>
          </a:bodyPr>
          <a:lstStyle/>
          <a:p>
            <a:r>
              <a:rPr lang="en-US" b="1" i="1" dirty="0" smtClean="0"/>
              <a:t>Laundry</a:t>
            </a:r>
          </a:p>
          <a:p>
            <a:pPr marL="285750" indent="-285750">
              <a:buFont typeface="Arial" panose="020B0604020202020204" pitchFamily="34" charset="0"/>
              <a:buChar char="•"/>
            </a:pPr>
            <a:r>
              <a:rPr lang="en-US" sz="1600" dirty="0" smtClean="0"/>
              <a:t>Wash clothing and bed linens weekly with detergent and warm water</a:t>
            </a:r>
          </a:p>
          <a:p>
            <a:pPr marL="285750" indent="-285750">
              <a:buFont typeface="Arial" panose="020B0604020202020204" pitchFamily="34" charset="0"/>
              <a:buChar char="•"/>
            </a:pPr>
            <a:r>
              <a:rPr lang="en-US" sz="1600" dirty="0" smtClean="0"/>
              <a:t>Dry completely</a:t>
            </a:r>
          </a:p>
          <a:p>
            <a:pPr marL="285750" indent="-285750">
              <a:buFont typeface="Arial" panose="020B0604020202020204" pitchFamily="34" charset="0"/>
              <a:buChar char="•"/>
            </a:pPr>
            <a:r>
              <a:rPr lang="en-US" sz="1600" dirty="0" smtClean="0"/>
              <a:t>Do not shake dirty laundry</a:t>
            </a:r>
          </a:p>
          <a:p>
            <a:pPr marL="285750" indent="-285750">
              <a:buFont typeface="Arial" panose="020B0604020202020204" pitchFamily="34" charset="0"/>
              <a:buChar char="•"/>
            </a:pPr>
            <a:r>
              <a:rPr lang="en-US" sz="1600" dirty="0" smtClean="0"/>
              <a:t>Clean/disinfect hampers</a:t>
            </a:r>
            <a:endParaRPr lang="en-US" sz="1600" dirty="0"/>
          </a:p>
        </p:txBody>
      </p:sp>
    </p:spTree>
    <p:extLst>
      <p:ext uri="{BB962C8B-B14F-4D97-AF65-F5344CB8AC3E}">
        <p14:creationId xmlns:p14="http://schemas.microsoft.com/office/powerpoint/2010/main" val="17051802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D6610C-FCAD-4AC6-B8DB-6964721F217F}"/>
              </a:ext>
            </a:extLst>
          </p:cNvPr>
          <p:cNvSpPr>
            <a:spLocks noGrp="1"/>
          </p:cNvSpPr>
          <p:nvPr>
            <p:ph type="title"/>
          </p:nvPr>
        </p:nvSpPr>
        <p:spPr>
          <a:xfrm>
            <a:off x="1202342" y="420301"/>
            <a:ext cx="4453316" cy="1075439"/>
          </a:xfrm>
        </p:spPr>
        <p:txBody>
          <a:bodyPr/>
          <a:lstStyle/>
          <a:p>
            <a:r>
              <a:rPr lang="en-US" dirty="0"/>
              <a:t>Cleaning for our children</a:t>
            </a:r>
          </a:p>
        </p:txBody>
      </p:sp>
      <p:pic>
        <p:nvPicPr>
          <p:cNvPr id="4" name="Picture 3">
            <a:extLst>
              <a:ext uri="{FF2B5EF4-FFF2-40B4-BE49-F238E27FC236}">
                <a16:creationId xmlns:a16="http://schemas.microsoft.com/office/drawing/2014/main" id="{D4FF1D43-0514-4BC5-AF0C-EFFFAC81C08B}"/>
              </a:ext>
            </a:extLst>
          </p:cNvPr>
          <p:cNvPicPr>
            <a:picLocks noChangeAspect="1"/>
          </p:cNvPicPr>
          <p:nvPr/>
        </p:nvPicPr>
        <p:blipFill>
          <a:blip r:embed="rId2"/>
          <a:stretch>
            <a:fillRect/>
          </a:stretch>
        </p:blipFill>
        <p:spPr>
          <a:xfrm>
            <a:off x="529075" y="5047942"/>
            <a:ext cx="5642997" cy="3383005"/>
          </a:xfrm>
          <a:prstGeom prst="rect">
            <a:avLst/>
          </a:prstGeom>
        </p:spPr>
      </p:pic>
      <p:pic>
        <p:nvPicPr>
          <p:cNvPr id="5" name="Picture 4">
            <a:extLst>
              <a:ext uri="{FF2B5EF4-FFF2-40B4-BE49-F238E27FC236}">
                <a16:creationId xmlns:a16="http://schemas.microsoft.com/office/drawing/2014/main" id="{F387B17B-5333-4410-9D4B-1A196FE108A8}"/>
              </a:ext>
            </a:extLst>
          </p:cNvPr>
          <p:cNvPicPr>
            <a:picLocks noChangeAspect="1"/>
          </p:cNvPicPr>
          <p:nvPr/>
        </p:nvPicPr>
        <p:blipFill>
          <a:blip r:embed="rId3"/>
          <a:stretch>
            <a:fillRect/>
          </a:stretch>
        </p:blipFill>
        <p:spPr>
          <a:xfrm>
            <a:off x="2092817" y="2330561"/>
            <a:ext cx="2515515" cy="2622649"/>
          </a:xfrm>
          <a:prstGeom prst="rect">
            <a:avLst/>
          </a:prstGeom>
        </p:spPr>
      </p:pic>
      <p:pic>
        <p:nvPicPr>
          <p:cNvPr id="6" name="Picture 5">
            <a:extLst>
              <a:ext uri="{FF2B5EF4-FFF2-40B4-BE49-F238E27FC236}">
                <a16:creationId xmlns:a16="http://schemas.microsoft.com/office/drawing/2014/main" id="{06789A34-6857-4423-BE12-E22D9189B2B0}"/>
              </a:ext>
            </a:extLst>
          </p:cNvPr>
          <p:cNvPicPr>
            <a:picLocks noChangeAspect="1"/>
          </p:cNvPicPr>
          <p:nvPr/>
        </p:nvPicPr>
        <p:blipFill>
          <a:blip r:embed="rId4"/>
          <a:stretch>
            <a:fillRect/>
          </a:stretch>
        </p:blipFill>
        <p:spPr>
          <a:xfrm>
            <a:off x="457962" y="1730657"/>
            <a:ext cx="5942076" cy="342900"/>
          </a:xfrm>
          <a:prstGeom prst="rect">
            <a:avLst/>
          </a:prstGeom>
        </p:spPr>
      </p:pic>
      <p:sp>
        <p:nvSpPr>
          <p:cNvPr id="7" name="Rectangle 6">
            <a:extLst>
              <a:ext uri="{FF2B5EF4-FFF2-40B4-BE49-F238E27FC236}">
                <a16:creationId xmlns:a16="http://schemas.microsoft.com/office/drawing/2014/main" id="{03B9B283-94A1-429C-9D5A-9FFAD8B7B482}"/>
              </a:ext>
            </a:extLst>
          </p:cNvPr>
          <p:cNvSpPr/>
          <p:nvPr/>
        </p:nvSpPr>
        <p:spPr>
          <a:xfrm>
            <a:off x="2451522" y="8430947"/>
            <a:ext cx="5642997" cy="261610"/>
          </a:xfrm>
          <a:prstGeom prst="rect">
            <a:avLst/>
          </a:prstGeom>
        </p:spPr>
        <p:txBody>
          <a:bodyPr wrap="square">
            <a:spAutoFit/>
          </a:bodyPr>
          <a:lstStyle/>
          <a:p>
            <a:r>
              <a:rPr lang="en-US" sz="1100" dirty="0"/>
              <a:t>https://ephc.amedd.army.mil/HIPECatalog/viewItem.aspx?id=785</a:t>
            </a:r>
          </a:p>
        </p:txBody>
      </p:sp>
      <p:sp>
        <p:nvSpPr>
          <p:cNvPr id="8" name="Rectangle 1"/>
          <p:cNvSpPr>
            <a:spLocks noChangeArrowheads="1"/>
          </p:cNvSpPr>
          <p:nvPr/>
        </p:nvSpPr>
        <p:spPr bwMode="auto">
          <a:xfrm>
            <a:off x="24149" y="8605391"/>
            <a:ext cx="3400290" cy="5386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700" b="0" i="0" u="none" strike="noStrike" cap="none" normalizeH="0" baseline="0" dirty="0" smtClean="0">
                <a:ln>
                  <a:noFill/>
                </a:ln>
                <a:solidFill>
                  <a:srgbClr val="000000"/>
                </a:solidFill>
                <a:effectLst/>
                <a:latin typeface="Calibri" panose="020F0502020204030204" pitchFamily="34" charset="0"/>
                <a:ea typeface="Calibri" panose="020F0502020204030204" pitchFamily="34" charset="0"/>
                <a:cs typeface="Calibri" panose="020F0502020204030204" pitchFamily="34" charset="0"/>
              </a:rPr>
              <a:t>Produced by Aviano AB, Public Health using CDC &amp; Army Public Health Center guidelines</a:t>
            </a:r>
            <a:endParaRPr kumimoji="0" lang="en-US" altLang="en-US" sz="10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700" b="0" i="0" u="none" strike="noStrike" cap="none" normalizeH="0" baseline="0" dirty="0" smtClean="0">
                <a:ln>
                  <a:noFill/>
                </a:ln>
                <a:solidFill>
                  <a:srgbClr val="000000"/>
                </a:solidFill>
                <a:effectLst/>
                <a:latin typeface="Calibri" panose="020F0502020204030204" pitchFamily="34" charset="0"/>
                <a:ea typeface="Calibri" panose="020F0502020204030204" pitchFamily="34" charset="0"/>
                <a:cs typeface="Calibri" panose="020F0502020204030204" pitchFamily="34" charset="0"/>
              </a:rPr>
              <a:t>DSN: 314-632-3998</a:t>
            </a:r>
            <a:endParaRPr kumimoji="0" lang="en-US" altLang="en-US" sz="10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700" b="0" i="0" u="none" strike="noStrike" cap="none" normalizeH="0" baseline="0" dirty="0" smtClean="0">
                <a:ln>
                  <a:noFill/>
                </a:ln>
                <a:solidFill>
                  <a:srgbClr val="000000"/>
                </a:solidFill>
                <a:effectLst/>
                <a:latin typeface="Calibri" panose="020F0502020204030204" pitchFamily="34" charset="0"/>
                <a:ea typeface="Calibri" panose="020F0502020204030204" pitchFamily="34" charset="0"/>
                <a:cs typeface="Calibri" panose="020F0502020204030204" pitchFamily="34" charset="0"/>
              </a:rPr>
              <a:t>Approved by  31 MDG/SGP</a:t>
            </a:r>
            <a:endParaRPr kumimoji="0" lang="en-US" altLang="en-US" sz="10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700" b="0" i="0" u="none" strike="noStrike" cap="none" normalizeH="0" baseline="0" dirty="0" smtClean="0">
                <a:ln>
                  <a:noFill/>
                </a:ln>
                <a:solidFill>
                  <a:srgbClr val="000000"/>
                </a:solidFill>
                <a:effectLst/>
                <a:latin typeface="Calibri" panose="020F0502020204030204" pitchFamily="34" charset="0"/>
                <a:ea typeface="Calibri" panose="020F0502020204030204" pitchFamily="34" charset="0"/>
                <a:cs typeface="Calibri" panose="020F0502020204030204" pitchFamily="34" charset="0"/>
              </a:rPr>
              <a:t>For more information, please visit CDC.GOV</a:t>
            </a:r>
            <a:endParaRPr kumimoji="0" lang="en-US" altLang="en-US" sz="12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7896123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910681-36A4-44D8-A5B2-28AF70E58B7C}"/>
              </a:ext>
            </a:extLst>
          </p:cNvPr>
          <p:cNvSpPr>
            <a:spLocks noGrp="1"/>
          </p:cNvSpPr>
          <p:nvPr>
            <p:ph type="title"/>
          </p:nvPr>
        </p:nvSpPr>
        <p:spPr>
          <a:xfrm>
            <a:off x="1131110" y="426730"/>
            <a:ext cx="4543016" cy="1030713"/>
          </a:xfrm>
        </p:spPr>
        <p:txBody>
          <a:bodyPr>
            <a:normAutofit fontScale="90000"/>
          </a:bodyPr>
          <a:lstStyle/>
          <a:p>
            <a:r>
              <a:rPr lang="en-US" sz="2400" u="sng" dirty="0"/>
              <a:t>When Using Restrooms, Breakrooms, and other common areas</a:t>
            </a:r>
          </a:p>
        </p:txBody>
      </p:sp>
      <p:sp>
        <p:nvSpPr>
          <p:cNvPr id="3" name="Content Placeholder 2">
            <a:extLst>
              <a:ext uri="{FF2B5EF4-FFF2-40B4-BE49-F238E27FC236}">
                <a16:creationId xmlns:a16="http://schemas.microsoft.com/office/drawing/2014/main" id="{F0B98D5F-63C8-44D3-B10B-CA53101FBA3A}"/>
              </a:ext>
            </a:extLst>
          </p:cNvPr>
          <p:cNvSpPr>
            <a:spLocks noGrp="1"/>
          </p:cNvSpPr>
          <p:nvPr>
            <p:ph idx="1"/>
          </p:nvPr>
        </p:nvSpPr>
        <p:spPr>
          <a:xfrm>
            <a:off x="7399978" y="1816282"/>
            <a:ext cx="2414021" cy="6153220"/>
          </a:xfrm>
        </p:spPr>
        <p:txBody>
          <a:bodyPr>
            <a:normAutofit/>
          </a:bodyPr>
          <a:lstStyle/>
          <a:p>
            <a:pPr marL="0" indent="0">
              <a:buNone/>
            </a:pPr>
            <a:endParaRPr lang="en-US" sz="1600" dirty="0"/>
          </a:p>
          <a:p>
            <a:endParaRPr lang="en-US" sz="1600" dirty="0"/>
          </a:p>
          <a:p>
            <a:endParaRPr lang="en-US" sz="1600" dirty="0"/>
          </a:p>
          <a:p>
            <a:pPr marL="0" marR="0" lvl="0" indent="0">
              <a:lnSpc>
                <a:spcPct val="150000"/>
              </a:lnSpc>
              <a:spcBef>
                <a:spcPts val="0"/>
              </a:spcBef>
              <a:spcAft>
                <a:spcPts val="1800"/>
              </a:spcAft>
              <a:buNone/>
            </a:pPr>
            <a:endParaRPr lang="en-US" sz="1600" dirty="0">
              <a:latin typeface="Calibri" panose="020F0502020204030204" pitchFamily="34" charset="0"/>
              <a:ea typeface="Calibri" panose="020F0502020204030204" pitchFamily="34" charset="0"/>
              <a:cs typeface="Calibri" panose="020F0502020204030204" pitchFamily="34" charset="0"/>
            </a:endParaRPr>
          </a:p>
          <a:p>
            <a:pPr marL="342900" marR="64135" lvl="0" indent="-342900">
              <a:lnSpc>
                <a:spcPct val="115000"/>
              </a:lnSpc>
              <a:spcBef>
                <a:spcPts val="0"/>
              </a:spcBef>
              <a:spcAft>
                <a:spcPts val="0"/>
              </a:spcAft>
              <a:buFont typeface="Symbol" panose="05050102010706020507" pitchFamily="18" charset="2"/>
              <a:buChar char=""/>
            </a:pPr>
            <a:endParaRPr lang="en-US" sz="1100" dirty="0">
              <a:latin typeface="Calibri" panose="020F0502020204030204" pitchFamily="34" charset="0"/>
              <a:ea typeface="Calibri" panose="020F0502020204030204" pitchFamily="34" charset="0"/>
              <a:cs typeface="Calibri" panose="020F0502020204030204" pitchFamily="34" charset="0"/>
            </a:endParaRPr>
          </a:p>
          <a:p>
            <a:pPr marL="342900" marR="64135" lvl="0" indent="-342900">
              <a:lnSpc>
                <a:spcPct val="115000"/>
              </a:lnSpc>
              <a:spcBef>
                <a:spcPts val="0"/>
              </a:spcBef>
              <a:spcAft>
                <a:spcPts val="0"/>
              </a:spcAft>
              <a:buFont typeface="Symbol" panose="05050102010706020507" pitchFamily="18" charset="2"/>
              <a:buChar char=""/>
            </a:pPr>
            <a:endParaRPr lang="en-US" sz="1100" dirty="0">
              <a:latin typeface="Calibri" panose="020F0502020204030204" pitchFamily="34" charset="0"/>
              <a:ea typeface="Calibri" panose="020F0502020204030204" pitchFamily="34" charset="0"/>
              <a:cs typeface="Calibri" panose="020F0502020204030204" pitchFamily="34" charset="0"/>
            </a:endParaRPr>
          </a:p>
          <a:p>
            <a:pPr marL="342900" marR="64135" lvl="0" indent="-342900">
              <a:lnSpc>
                <a:spcPct val="115000"/>
              </a:lnSpc>
              <a:spcBef>
                <a:spcPts val="0"/>
              </a:spcBef>
              <a:spcAft>
                <a:spcPts val="0"/>
              </a:spcAft>
              <a:buFont typeface="Symbol" panose="05050102010706020507" pitchFamily="18" charset="2"/>
              <a:buChar char=""/>
            </a:pPr>
            <a:endParaRPr lang="en-US" sz="1100" dirty="0">
              <a:latin typeface="Calibri" panose="020F0502020204030204" pitchFamily="34" charset="0"/>
              <a:ea typeface="Calibri" panose="020F0502020204030204" pitchFamily="34" charset="0"/>
              <a:cs typeface="Calibri" panose="020F0502020204030204" pitchFamily="34" charset="0"/>
            </a:endParaRPr>
          </a:p>
          <a:p>
            <a:pPr marL="0" marR="64135" lvl="0" indent="0">
              <a:lnSpc>
                <a:spcPct val="115000"/>
              </a:lnSpc>
              <a:spcBef>
                <a:spcPts val="0"/>
              </a:spcBef>
              <a:spcAft>
                <a:spcPts val="0"/>
              </a:spcAft>
              <a:buNone/>
            </a:pPr>
            <a:endParaRPr lang="en-US" sz="1100" dirty="0">
              <a:latin typeface="Calibri" panose="020F0502020204030204" pitchFamily="34" charset="0"/>
              <a:ea typeface="Calibri" panose="020F0502020204030204" pitchFamily="34" charset="0"/>
              <a:cs typeface="Times New Roman" panose="02020603050405020304" pitchFamily="18" charset="0"/>
            </a:endParaRPr>
          </a:p>
          <a:p>
            <a:endParaRPr lang="en-US" sz="1600" dirty="0"/>
          </a:p>
        </p:txBody>
      </p:sp>
      <p:pic>
        <p:nvPicPr>
          <p:cNvPr id="4" name="Picture 3">
            <a:extLst>
              <a:ext uri="{FF2B5EF4-FFF2-40B4-BE49-F238E27FC236}">
                <a16:creationId xmlns:a16="http://schemas.microsoft.com/office/drawing/2014/main" id="{B3A8E86A-63D9-410E-9919-3899321245A9}"/>
              </a:ext>
            </a:extLst>
          </p:cNvPr>
          <p:cNvPicPr>
            <a:picLocks noChangeAspect="1"/>
          </p:cNvPicPr>
          <p:nvPr/>
        </p:nvPicPr>
        <p:blipFill>
          <a:blip r:embed="rId2"/>
          <a:stretch>
            <a:fillRect/>
          </a:stretch>
        </p:blipFill>
        <p:spPr>
          <a:xfrm>
            <a:off x="677040" y="1554097"/>
            <a:ext cx="750184" cy="654007"/>
          </a:xfrm>
          <a:prstGeom prst="rect">
            <a:avLst/>
          </a:prstGeom>
        </p:spPr>
      </p:pic>
      <p:pic>
        <p:nvPicPr>
          <p:cNvPr id="5" name="Picture 4">
            <a:extLst>
              <a:ext uri="{FF2B5EF4-FFF2-40B4-BE49-F238E27FC236}">
                <a16:creationId xmlns:a16="http://schemas.microsoft.com/office/drawing/2014/main" id="{435594C7-7EC5-4901-B20D-67FE8440D573}"/>
              </a:ext>
            </a:extLst>
          </p:cNvPr>
          <p:cNvPicPr>
            <a:picLocks noChangeAspect="1"/>
          </p:cNvPicPr>
          <p:nvPr/>
        </p:nvPicPr>
        <p:blipFill>
          <a:blip r:embed="rId3"/>
          <a:stretch>
            <a:fillRect/>
          </a:stretch>
        </p:blipFill>
        <p:spPr>
          <a:xfrm>
            <a:off x="637849" y="2364031"/>
            <a:ext cx="828565" cy="790903"/>
          </a:xfrm>
          <a:prstGeom prst="rect">
            <a:avLst/>
          </a:prstGeom>
        </p:spPr>
      </p:pic>
      <p:pic>
        <p:nvPicPr>
          <p:cNvPr id="6" name="Picture 5">
            <a:extLst>
              <a:ext uri="{FF2B5EF4-FFF2-40B4-BE49-F238E27FC236}">
                <a16:creationId xmlns:a16="http://schemas.microsoft.com/office/drawing/2014/main" id="{D974EEF5-2E21-4358-A841-B93E36113DCF}"/>
              </a:ext>
            </a:extLst>
          </p:cNvPr>
          <p:cNvPicPr>
            <a:picLocks noChangeAspect="1"/>
          </p:cNvPicPr>
          <p:nvPr/>
        </p:nvPicPr>
        <p:blipFill>
          <a:blip r:embed="rId4"/>
          <a:stretch>
            <a:fillRect/>
          </a:stretch>
        </p:blipFill>
        <p:spPr>
          <a:xfrm>
            <a:off x="605074" y="3261955"/>
            <a:ext cx="909196" cy="909196"/>
          </a:xfrm>
          <a:prstGeom prst="rect">
            <a:avLst/>
          </a:prstGeom>
        </p:spPr>
      </p:pic>
      <p:pic>
        <p:nvPicPr>
          <p:cNvPr id="7" name="Picture 6">
            <a:extLst>
              <a:ext uri="{FF2B5EF4-FFF2-40B4-BE49-F238E27FC236}">
                <a16:creationId xmlns:a16="http://schemas.microsoft.com/office/drawing/2014/main" id="{995F84BC-8363-4747-8848-31848A7805D1}"/>
              </a:ext>
            </a:extLst>
          </p:cNvPr>
          <p:cNvPicPr>
            <a:picLocks noChangeAspect="1"/>
          </p:cNvPicPr>
          <p:nvPr/>
        </p:nvPicPr>
        <p:blipFill>
          <a:blip r:embed="rId5"/>
          <a:stretch>
            <a:fillRect/>
          </a:stretch>
        </p:blipFill>
        <p:spPr>
          <a:xfrm>
            <a:off x="677040" y="4349418"/>
            <a:ext cx="713561" cy="734184"/>
          </a:xfrm>
          <a:prstGeom prst="rect">
            <a:avLst/>
          </a:prstGeom>
        </p:spPr>
      </p:pic>
      <p:pic>
        <p:nvPicPr>
          <p:cNvPr id="8" name="Picture 7">
            <a:extLst>
              <a:ext uri="{FF2B5EF4-FFF2-40B4-BE49-F238E27FC236}">
                <a16:creationId xmlns:a16="http://schemas.microsoft.com/office/drawing/2014/main" id="{D557D13C-6704-4169-8ADD-9ADE687DA019}"/>
              </a:ext>
            </a:extLst>
          </p:cNvPr>
          <p:cNvPicPr>
            <a:picLocks noChangeAspect="1"/>
          </p:cNvPicPr>
          <p:nvPr/>
        </p:nvPicPr>
        <p:blipFill>
          <a:blip r:embed="rId6"/>
          <a:stretch>
            <a:fillRect/>
          </a:stretch>
        </p:blipFill>
        <p:spPr>
          <a:xfrm>
            <a:off x="695189" y="5357269"/>
            <a:ext cx="656094" cy="637455"/>
          </a:xfrm>
          <a:prstGeom prst="rect">
            <a:avLst/>
          </a:prstGeom>
        </p:spPr>
      </p:pic>
      <p:pic>
        <p:nvPicPr>
          <p:cNvPr id="9" name="Picture 8">
            <a:extLst>
              <a:ext uri="{FF2B5EF4-FFF2-40B4-BE49-F238E27FC236}">
                <a16:creationId xmlns:a16="http://schemas.microsoft.com/office/drawing/2014/main" id="{6A522585-759D-4FBE-A943-C8F27307C556}"/>
              </a:ext>
            </a:extLst>
          </p:cNvPr>
          <p:cNvPicPr>
            <a:picLocks noChangeAspect="1"/>
          </p:cNvPicPr>
          <p:nvPr/>
        </p:nvPicPr>
        <p:blipFill>
          <a:blip r:embed="rId7"/>
          <a:stretch>
            <a:fillRect/>
          </a:stretch>
        </p:blipFill>
        <p:spPr>
          <a:xfrm>
            <a:off x="710431" y="6333456"/>
            <a:ext cx="698483" cy="686577"/>
          </a:xfrm>
          <a:prstGeom prst="rect">
            <a:avLst/>
          </a:prstGeom>
        </p:spPr>
      </p:pic>
      <p:sp>
        <p:nvSpPr>
          <p:cNvPr id="12" name="TextBox 11">
            <a:extLst>
              <a:ext uri="{FF2B5EF4-FFF2-40B4-BE49-F238E27FC236}">
                <a16:creationId xmlns:a16="http://schemas.microsoft.com/office/drawing/2014/main" id="{D34E5329-D5E2-4167-A647-B1AEB576D7F0}"/>
              </a:ext>
            </a:extLst>
          </p:cNvPr>
          <p:cNvSpPr txBox="1"/>
          <p:nvPr/>
        </p:nvSpPr>
        <p:spPr>
          <a:xfrm>
            <a:off x="1776825" y="1631722"/>
            <a:ext cx="4712208" cy="738664"/>
          </a:xfrm>
          <a:prstGeom prst="rect">
            <a:avLst/>
          </a:prstGeom>
          <a:noFill/>
        </p:spPr>
        <p:txBody>
          <a:bodyPr wrap="square" rtlCol="0">
            <a:spAutoFit/>
          </a:bodyPr>
          <a:lstStyle/>
          <a:p>
            <a:r>
              <a:rPr lang="en-US" sz="1400" b="1" dirty="0"/>
              <a:t>Contamination Hazard!</a:t>
            </a:r>
          </a:p>
          <a:p>
            <a:r>
              <a:rPr lang="en-US" sz="1400" dirty="0"/>
              <a:t>Frequently touched surfaces are a potential means of contagion</a:t>
            </a:r>
          </a:p>
        </p:txBody>
      </p:sp>
      <p:sp>
        <p:nvSpPr>
          <p:cNvPr id="13" name="TextBox 12">
            <a:extLst>
              <a:ext uri="{FF2B5EF4-FFF2-40B4-BE49-F238E27FC236}">
                <a16:creationId xmlns:a16="http://schemas.microsoft.com/office/drawing/2014/main" id="{4CFC1991-F0E3-4D67-A92D-55AB323330B4}"/>
              </a:ext>
            </a:extLst>
          </p:cNvPr>
          <p:cNvSpPr txBox="1"/>
          <p:nvPr/>
        </p:nvSpPr>
        <p:spPr>
          <a:xfrm>
            <a:off x="1776824" y="2497872"/>
            <a:ext cx="3561529" cy="523220"/>
          </a:xfrm>
          <a:prstGeom prst="rect">
            <a:avLst/>
          </a:prstGeom>
          <a:noFill/>
        </p:spPr>
        <p:txBody>
          <a:bodyPr wrap="square" rtlCol="0">
            <a:spAutoFit/>
          </a:bodyPr>
          <a:lstStyle/>
          <a:p>
            <a:r>
              <a:rPr lang="en-US" sz="1400" dirty="0"/>
              <a:t>Use hand sanitizers or wash your hands </a:t>
            </a:r>
            <a:r>
              <a:rPr lang="en-US" sz="1400" dirty="0" smtClean="0"/>
              <a:t>frequently (i.e. self-cleaning sanitation stations)</a:t>
            </a:r>
            <a:endParaRPr lang="en-US" sz="1400" dirty="0"/>
          </a:p>
        </p:txBody>
      </p:sp>
      <p:sp>
        <p:nvSpPr>
          <p:cNvPr id="14" name="TextBox 13">
            <a:extLst>
              <a:ext uri="{FF2B5EF4-FFF2-40B4-BE49-F238E27FC236}">
                <a16:creationId xmlns:a16="http://schemas.microsoft.com/office/drawing/2014/main" id="{B88E32AE-5F99-4140-A821-AA50A462D546}"/>
              </a:ext>
            </a:extLst>
          </p:cNvPr>
          <p:cNvSpPr txBox="1"/>
          <p:nvPr/>
        </p:nvSpPr>
        <p:spPr>
          <a:xfrm>
            <a:off x="1752603" y="3649724"/>
            <a:ext cx="3251874" cy="307777"/>
          </a:xfrm>
          <a:prstGeom prst="rect">
            <a:avLst/>
          </a:prstGeom>
          <a:noFill/>
        </p:spPr>
        <p:txBody>
          <a:bodyPr wrap="square" rtlCol="0">
            <a:spAutoFit/>
          </a:bodyPr>
          <a:lstStyle/>
          <a:p>
            <a:r>
              <a:rPr lang="en-US" sz="1400" dirty="0"/>
              <a:t>Avoid gathering. Staggered entry only. </a:t>
            </a:r>
          </a:p>
        </p:txBody>
      </p:sp>
      <p:sp>
        <p:nvSpPr>
          <p:cNvPr id="15" name="TextBox 14">
            <a:extLst>
              <a:ext uri="{FF2B5EF4-FFF2-40B4-BE49-F238E27FC236}">
                <a16:creationId xmlns:a16="http://schemas.microsoft.com/office/drawing/2014/main" id="{F82A9316-B159-4425-B89A-758B7C1737BE}"/>
              </a:ext>
            </a:extLst>
          </p:cNvPr>
          <p:cNvSpPr txBox="1"/>
          <p:nvPr/>
        </p:nvSpPr>
        <p:spPr>
          <a:xfrm>
            <a:off x="1752603" y="4427397"/>
            <a:ext cx="3348763" cy="738664"/>
          </a:xfrm>
          <a:prstGeom prst="rect">
            <a:avLst/>
          </a:prstGeom>
          <a:noFill/>
        </p:spPr>
        <p:txBody>
          <a:bodyPr wrap="square" rtlCol="0">
            <a:spAutoFit/>
          </a:bodyPr>
          <a:lstStyle/>
          <a:p>
            <a:r>
              <a:rPr lang="en-US" sz="1400" dirty="0"/>
              <a:t>Ensure safety social distance (at least </a:t>
            </a:r>
            <a:r>
              <a:rPr lang="en-US" sz="1400" dirty="0" smtClean="0"/>
              <a:t>2 meter/6 </a:t>
            </a:r>
            <a:r>
              <a:rPr lang="en-US" sz="1400" dirty="0"/>
              <a:t>feet). When needed access one at a time </a:t>
            </a:r>
          </a:p>
        </p:txBody>
      </p:sp>
      <p:sp>
        <p:nvSpPr>
          <p:cNvPr id="16" name="TextBox 15">
            <a:extLst>
              <a:ext uri="{FF2B5EF4-FFF2-40B4-BE49-F238E27FC236}">
                <a16:creationId xmlns:a16="http://schemas.microsoft.com/office/drawing/2014/main" id="{0B900B52-C717-4C35-8832-B90564A34934}"/>
              </a:ext>
            </a:extLst>
          </p:cNvPr>
          <p:cNvSpPr txBox="1"/>
          <p:nvPr/>
        </p:nvSpPr>
        <p:spPr>
          <a:xfrm>
            <a:off x="1752603" y="5568277"/>
            <a:ext cx="2901963" cy="307777"/>
          </a:xfrm>
          <a:prstGeom prst="rect">
            <a:avLst/>
          </a:prstGeom>
          <a:noFill/>
        </p:spPr>
        <p:txBody>
          <a:bodyPr wrap="square" rtlCol="0">
            <a:spAutoFit/>
          </a:bodyPr>
          <a:lstStyle/>
          <a:p>
            <a:r>
              <a:rPr lang="en-US" sz="1400" dirty="0"/>
              <a:t>Ventilate frequently. </a:t>
            </a:r>
          </a:p>
        </p:txBody>
      </p:sp>
      <p:sp>
        <p:nvSpPr>
          <p:cNvPr id="17" name="TextBox 16">
            <a:extLst>
              <a:ext uri="{FF2B5EF4-FFF2-40B4-BE49-F238E27FC236}">
                <a16:creationId xmlns:a16="http://schemas.microsoft.com/office/drawing/2014/main" id="{D87DD9F0-4C07-45C7-A9FC-77FB94AEA5F3}"/>
              </a:ext>
            </a:extLst>
          </p:cNvPr>
          <p:cNvSpPr txBox="1"/>
          <p:nvPr/>
        </p:nvSpPr>
        <p:spPr>
          <a:xfrm>
            <a:off x="1724294" y="6376956"/>
            <a:ext cx="3500154" cy="821059"/>
          </a:xfrm>
          <a:prstGeom prst="rect">
            <a:avLst/>
          </a:prstGeom>
          <a:noFill/>
        </p:spPr>
        <p:txBody>
          <a:bodyPr wrap="square" rtlCol="0">
            <a:spAutoFit/>
          </a:bodyPr>
          <a:lstStyle/>
          <a:p>
            <a:pPr marR="64135" lvl="0">
              <a:lnSpc>
                <a:spcPct val="115000"/>
              </a:lnSpc>
              <a:spcBef>
                <a:spcPts val="0"/>
              </a:spcBef>
              <a:spcAft>
                <a:spcPts val="0"/>
              </a:spcAft>
            </a:pPr>
            <a:r>
              <a:rPr lang="en-US" sz="1400" dirty="0"/>
              <a:t>Limit your stay to the necessary time and leave the changing room to allow other workers to use it safely.</a:t>
            </a:r>
            <a:endParaRPr lang="en-US" sz="1400" dirty="0">
              <a:latin typeface="Calibri" panose="020F0502020204030204" pitchFamily="34" charset="0"/>
              <a:ea typeface="Calibri" panose="020F0502020204030204" pitchFamily="34" charset="0"/>
              <a:cs typeface="Times New Roman" panose="02020603050405020304" pitchFamily="18" charset="0"/>
            </a:endParaRPr>
          </a:p>
        </p:txBody>
      </p:sp>
      <p:sp>
        <p:nvSpPr>
          <p:cNvPr id="20" name="TextBox 19">
            <a:extLst>
              <a:ext uri="{FF2B5EF4-FFF2-40B4-BE49-F238E27FC236}">
                <a16:creationId xmlns:a16="http://schemas.microsoft.com/office/drawing/2014/main" id="{2A8E6E0F-34F1-48F0-B83C-D795C8FEC89F}"/>
              </a:ext>
            </a:extLst>
          </p:cNvPr>
          <p:cNvSpPr txBox="1"/>
          <p:nvPr/>
        </p:nvSpPr>
        <p:spPr>
          <a:xfrm>
            <a:off x="1724294" y="7181388"/>
            <a:ext cx="3216246" cy="954107"/>
          </a:xfrm>
          <a:prstGeom prst="rect">
            <a:avLst/>
          </a:prstGeom>
          <a:noFill/>
        </p:spPr>
        <p:txBody>
          <a:bodyPr wrap="square" rtlCol="0">
            <a:spAutoFit/>
          </a:bodyPr>
          <a:lstStyle/>
          <a:p>
            <a:endParaRPr lang="en-US" sz="1400" dirty="0"/>
          </a:p>
          <a:p>
            <a:r>
              <a:rPr lang="en-US" sz="1400" dirty="0" smtClean="0"/>
              <a:t>Correctly wear proper </a:t>
            </a:r>
            <a:r>
              <a:rPr lang="en-US" sz="1400" dirty="0"/>
              <a:t>masks </a:t>
            </a:r>
            <a:r>
              <a:rPr lang="en-US" sz="1400" dirty="0" smtClean="0"/>
              <a:t>and gloves</a:t>
            </a:r>
          </a:p>
          <a:p>
            <a:r>
              <a:rPr lang="en-US" sz="1400" dirty="0" smtClean="0"/>
              <a:t>(</a:t>
            </a:r>
            <a:r>
              <a:rPr lang="en-US" sz="1400" dirty="0"/>
              <a:t>gloves, where needed)</a:t>
            </a:r>
          </a:p>
          <a:p>
            <a:endParaRPr lang="en-US" sz="1400" dirty="0"/>
          </a:p>
        </p:txBody>
      </p:sp>
      <p:sp>
        <p:nvSpPr>
          <p:cNvPr id="18" name="Rectangle 1"/>
          <p:cNvSpPr>
            <a:spLocks noChangeArrowheads="1"/>
          </p:cNvSpPr>
          <p:nvPr/>
        </p:nvSpPr>
        <p:spPr bwMode="auto">
          <a:xfrm>
            <a:off x="24149" y="8605391"/>
            <a:ext cx="3400290" cy="5386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700" b="0" i="0" u="none" strike="noStrike" cap="none" normalizeH="0" baseline="0" dirty="0" smtClean="0">
                <a:ln>
                  <a:noFill/>
                </a:ln>
                <a:solidFill>
                  <a:srgbClr val="000000"/>
                </a:solidFill>
                <a:effectLst/>
                <a:latin typeface="Calibri" panose="020F0502020204030204" pitchFamily="34" charset="0"/>
                <a:ea typeface="Calibri" panose="020F0502020204030204" pitchFamily="34" charset="0"/>
                <a:cs typeface="Calibri" panose="020F0502020204030204" pitchFamily="34" charset="0"/>
              </a:rPr>
              <a:t>Produced by Aviano AB, Public Health using CDC &amp; Army Public Health Center guidelines</a:t>
            </a:r>
            <a:endParaRPr kumimoji="0" lang="en-US" altLang="en-US" sz="10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700" b="0" i="0" u="none" strike="noStrike" cap="none" normalizeH="0" baseline="0" dirty="0" smtClean="0">
                <a:ln>
                  <a:noFill/>
                </a:ln>
                <a:solidFill>
                  <a:srgbClr val="000000"/>
                </a:solidFill>
                <a:effectLst/>
                <a:latin typeface="Calibri" panose="020F0502020204030204" pitchFamily="34" charset="0"/>
                <a:ea typeface="Calibri" panose="020F0502020204030204" pitchFamily="34" charset="0"/>
                <a:cs typeface="Calibri" panose="020F0502020204030204" pitchFamily="34" charset="0"/>
              </a:rPr>
              <a:t>DSN: 314-632-3998</a:t>
            </a:r>
            <a:endParaRPr kumimoji="0" lang="en-US" altLang="en-US" sz="10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700" b="0" i="0" u="none" strike="noStrike" cap="none" normalizeH="0" baseline="0" dirty="0" smtClean="0">
                <a:ln>
                  <a:noFill/>
                </a:ln>
                <a:solidFill>
                  <a:srgbClr val="000000"/>
                </a:solidFill>
                <a:effectLst/>
                <a:latin typeface="Calibri" panose="020F0502020204030204" pitchFamily="34" charset="0"/>
                <a:ea typeface="Calibri" panose="020F0502020204030204" pitchFamily="34" charset="0"/>
                <a:cs typeface="Calibri" panose="020F0502020204030204" pitchFamily="34" charset="0"/>
              </a:rPr>
              <a:t>Approved by  31 MDG/SGP</a:t>
            </a:r>
            <a:endParaRPr kumimoji="0" lang="en-US" altLang="en-US" sz="10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700" b="0" i="0" u="none" strike="noStrike" cap="none" normalizeH="0" baseline="0" dirty="0" smtClean="0">
                <a:ln>
                  <a:noFill/>
                </a:ln>
                <a:solidFill>
                  <a:srgbClr val="000000"/>
                </a:solidFill>
                <a:effectLst/>
                <a:latin typeface="Calibri" panose="020F0502020204030204" pitchFamily="34" charset="0"/>
                <a:ea typeface="Calibri" panose="020F0502020204030204" pitchFamily="34" charset="0"/>
                <a:cs typeface="Calibri" panose="020F0502020204030204" pitchFamily="34" charset="0"/>
              </a:rPr>
              <a:t>For more information, please visit CDC.GOV</a:t>
            </a:r>
            <a:endParaRPr kumimoji="0" lang="en-US" altLang="en-US" sz="1200" b="0" i="0" u="none" strike="noStrike" cap="none" normalizeH="0" baseline="0" dirty="0" smtClean="0">
              <a:ln>
                <a:noFill/>
              </a:ln>
              <a:solidFill>
                <a:schemeClr val="tx1"/>
              </a:solidFill>
              <a:effectLst/>
              <a:latin typeface="Arial" panose="020B0604020202020204" pitchFamily="34" charset="0"/>
            </a:endParaRPr>
          </a:p>
        </p:txBody>
      </p:sp>
      <p:pic>
        <p:nvPicPr>
          <p:cNvPr id="19" name="Picture 18">
            <a:extLst>
              <a:ext uri="{FF2B5EF4-FFF2-40B4-BE49-F238E27FC236}">
                <a16:creationId xmlns:a16="http://schemas.microsoft.com/office/drawing/2014/main" id="{6A522585-759D-4FBE-A943-C8F27307C556}"/>
              </a:ext>
            </a:extLst>
          </p:cNvPr>
          <p:cNvPicPr>
            <a:picLocks noChangeAspect="1"/>
          </p:cNvPicPr>
          <p:nvPr/>
        </p:nvPicPr>
        <p:blipFill rotWithShape="1">
          <a:blip r:embed="rId8" cstate="hqprint">
            <a:extLst>
              <a:ext uri="{28A0092B-C50C-407E-A947-70E740481C1C}">
                <a14:useLocalDpi xmlns:a14="http://schemas.microsoft.com/office/drawing/2010/main" val="0"/>
              </a:ext>
            </a:extLst>
          </a:blip>
          <a:srcRect l="3221" t="1546" r="3061" b="42414"/>
          <a:stretch/>
        </p:blipFill>
        <p:spPr>
          <a:xfrm>
            <a:off x="695189" y="7399981"/>
            <a:ext cx="683856" cy="579539"/>
          </a:xfrm>
          <a:prstGeom prst="rect">
            <a:avLst/>
          </a:prstGeom>
        </p:spPr>
      </p:pic>
      <p:pic>
        <p:nvPicPr>
          <p:cNvPr id="22" name="Picture 21">
            <a:extLst>
              <a:ext uri="{FF2B5EF4-FFF2-40B4-BE49-F238E27FC236}">
                <a16:creationId xmlns:a16="http://schemas.microsoft.com/office/drawing/2014/main" id="{2E3332ED-B600-4574-BDDD-74F7FC7BD3A5}"/>
              </a:ext>
            </a:extLst>
          </p:cNvPr>
          <p:cNvPicPr>
            <a:picLocks noChangeAspect="1"/>
          </p:cNvPicPr>
          <p:nvPr/>
        </p:nvPicPr>
        <p:blipFill>
          <a:blip r:embed="rId9"/>
          <a:stretch>
            <a:fillRect/>
          </a:stretch>
        </p:blipFill>
        <p:spPr>
          <a:xfrm>
            <a:off x="3598725" y="8129500"/>
            <a:ext cx="819048" cy="828571"/>
          </a:xfrm>
          <a:prstGeom prst="rect">
            <a:avLst/>
          </a:prstGeom>
        </p:spPr>
      </p:pic>
      <p:pic>
        <p:nvPicPr>
          <p:cNvPr id="23" name="Picture 22">
            <a:extLst>
              <a:ext uri="{FF2B5EF4-FFF2-40B4-BE49-F238E27FC236}">
                <a16:creationId xmlns:a16="http://schemas.microsoft.com/office/drawing/2014/main" id="{2E96BE86-FD90-485F-B69D-B31EDBCB55BD}"/>
              </a:ext>
            </a:extLst>
          </p:cNvPr>
          <p:cNvPicPr>
            <a:picLocks noChangeAspect="1"/>
          </p:cNvPicPr>
          <p:nvPr/>
        </p:nvPicPr>
        <p:blipFill>
          <a:blip r:embed="rId10" cstate="hqprint">
            <a:extLst>
              <a:ext uri="{28A0092B-C50C-407E-A947-70E740481C1C}">
                <a14:useLocalDpi xmlns:a14="http://schemas.microsoft.com/office/drawing/2010/main" val="0"/>
              </a:ext>
            </a:extLst>
          </a:blip>
          <a:stretch>
            <a:fillRect/>
          </a:stretch>
        </p:blipFill>
        <p:spPr>
          <a:xfrm>
            <a:off x="5726695" y="8185426"/>
            <a:ext cx="619826" cy="619826"/>
          </a:xfrm>
          <a:prstGeom prst="rect">
            <a:avLst/>
          </a:prstGeom>
        </p:spPr>
      </p:pic>
      <p:pic>
        <p:nvPicPr>
          <p:cNvPr id="24" name="Picture 23">
            <a:extLst>
              <a:ext uri="{FF2B5EF4-FFF2-40B4-BE49-F238E27FC236}">
                <a16:creationId xmlns:a16="http://schemas.microsoft.com/office/drawing/2014/main" id="{9DC23405-538D-46DB-BD22-9D49CAEE7138}"/>
              </a:ext>
            </a:extLst>
          </p:cNvPr>
          <p:cNvPicPr>
            <a:picLocks noChangeAspect="1"/>
          </p:cNvPicPr>
          <p:nvPr/>
        </p:nvPicPr>
        <p:blipFill>
          <a:blip r:embed="rId11"/>
          <a:stretch>
            <a:fillRect/>
          </a:stretch>
        </p:blipFill>
        <p:spPr>
          <a:xfrm>
            <a:off x="4592059" y="8221892"/>
            <a:ext cx="906452" cy="546893"/>
          </a:xfrm>
          <a:prstGeom prst="rect">
            <a:avLst/>
          </a:prstGeom>
        </p:spPr>
      </p:pic>
    </p:spTree>
    <p:extLst>
      <p:ext uri="{BB962C8B-B14F-4D97-AF65-F5344CB8AC3E}">
        <p14:creationId xmlns:p14="http://schemas.microsoft.com/office/powerpoint/2010/main" val="2153207038"/>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TM10001115[[fn=Parcel]]</Template>
  <TotalTime>411</TotalTime>
  <Words>461</Words>
  <Application>Microsoft Office PowerPoint</Application>
  <PresentationFormat>Letter Paper (8.5x11 in)</PresentationFormat>
  <Paragraphs>77</Paragraphs>
  <Slides>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Arial</vt:lpstr>
      <vt:lpstr>Calibri</vt:lpstr>
      <vt:lpstr>Gill Sans MT</vt:lpstr>
      <vt:lpstr>Symbol</vt:lpstr>
      <vt:lpstr>Times New Roman</vt:lpstr>
      <vt:lpstr>Parcel</vt:lpstr>
      <vt:lpstr>Stay Clean from COVID-19 </vt:lpstr>
      <vt:lpstr>How to Clean</vt:lpstr>
      <vt:lpstr>Cleaning for our children</vt:lpstr>
      <vt:lpstr>When Using Restrooms, Breakrooms, and other common areas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Stay Clean from COVID-19</dc:title>
  <dc:creator>David Arguelles</dc:creator>
  <cp:lastModifiedBy>JONES, BRUCE B GS-14 USAF USAFE 31 MSG/DD</cp:lastModifiedBy>
  <cp:revision>26</cp:revision>
  <dcterms:created xsi:type="dcterms:W3CDTF">2020-05-18T14:01:58Z</dcterms:created>
  <dcterms:modified xsi:type="dcterms:W3CDTF">2020-05-26T05:32:36Z</dcterms:modified>
</cp:coreProperties>
</file>